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61"/>
  </p:notesMasterIdLst>
  <p:sldIdLst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4288" r:id="rId18"/>
    <p:sldId id="303" r:id="rId19"/>
    <p:sldId id="4244" r:id="rId20"/>
    <p:sldId id="4245" r:id="rId21"/>
    <p:sldId id="4246" r:id="rId22"/>
    <p:sldId id="4264" r:id="rId23"/>
    <p:sldId id="4263" r:id="rId24"/>
    <p:sldId id="4268" r:id="rId25"/>
    <p:sldId id="4256" r:id="rId26"/>
    <p:sldId id="4250" r:id="rId27"/>
    <p:sldId id="4261" r:id="rId28"/>
    <p:sldId id="4260" r:id="rId29"/>
    <p:sldId id="4262" r:id="rId30"/>
    <p:sldId id="4258" r:id="rId31"/>
    <p:sldId id="4259" r:id="rId32"/>
    <p:sldId id="4269" r:id="rId33"/>
    <p:sldId id="4267" r:id="rId34"/>
    <p:sldId id="4270" r:id="rId35"/>
    <p:sldId id="4271" r:id="rId36"/>
    <p:sldId id="4272" r:id="rId37"/>
    <p:sldId id="4273" r:id="rId38"/>
    <p:sldId id="1688" r:id="rId39"/>
    <p:sldId id="4274" r:id="rId40"/>
    <p:sldId id="256" r:id="rId41"/>
    <p:sldId id="275" r:id="rId42"/>
    <p:sldId id="4275" r:id="rId43"/>
    <p:sldId id="273" r:id="rId44"/>
    <p:sldId id="274" r:id="rId45"/>
    <p:sldId id="278" r:id="rId46"/>
    <p:sldId id="4276" r:id="rId47"/>
    <p:sldId id="4277" r:id="rId48"/>
    <p:sldId id="4278" r:id="rId49"/>
    <p:sldId id="4279" r:id="rId50"/>
    <p:sldId id="4280" r:id="rId51"/>
    <p:sldId id="4281" r:id="rId52"/>
    <p:sldId id="4282" r:id="rId53"/>
    <p:sldId id="4283" r:id="rId54"/>
    <p:sldId id="4284" r:id="rId55"/>
    <p:sldId id="4285" r:id="rId56"/>
    <p:sldId id="4286" r:id="rId57"/>
    <p:sldId id="276" r:id="rId58"/>
    <p:sldId id="277" r:id="rId59"/>
    <p:sldId id="428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c:style val="2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DALYs (milhões)</c:v>
                </c:pt>
              </c:strCache>
            </c:strRef>
          </c:tx>
          <c:spPr>
            <a:solidFill>
              <a:srgbClr val="2E6B6E"/>
            </a:soli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244-4A2F-BB62-2DAD224399D3}"/>
              </c:ext>
            </c:extLst>
          </c:dPt>
          <c:dPt>
            <c:idx val="1"/>
            <c:invertIfNegative val="0"/>
            <c:bubble3D val="0"/>
            <c:spPr>
              <a:solidFill>
                <a:srgbClr val="5AADA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0244-4A2F-BB62-2DAD224399D3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Transtornos Mentais</c:v>
                </c:pt>
                <c:pt idx="1">
                  <c:v>Doenças Cardiovasculares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24.5</c:v>
                </c:pt>
                <c:pt idx="1">
                  <c:v>20.399999999999999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44-4A2F-BB62-2DAD224399D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1A2E35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b"/>
        <c:majorGridlines>
          <c:spPr>
            <a:ln w="6350" cap="flat">
              <a:solidFill>
                <a:srgbClr val="E2E8F0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6B8C8E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solidFill>
      <a:srgbClr val="F5F8F8"/>
    </a:solidFill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902E8-A961-4158-9EDC-FF8EFF2608A7}" type="datetimeFigureOut">
              <a:rPr lang="en-GB" smtClean="0"/>
              <a:t>25/05/2026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7C3E4-F227-4C14-BD1D-A9FE1D2611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5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DBB4C-7882-46AD-88A3-6E107D47311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011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D95EA-4DAB-9E3E-E224-2469326C6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>
            <a:extLst>
              <a:ext uri="{FF2B5EF4-FFF2-40B4-BE49-F238E27FC236}">
                <a16:creationId xmlns:a16="http://schemas.microsoft.com/office/drawing/2014/main" id="{4231D1D5-EF91-A902-25B8-9316620B37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Notes Placeholder 2">
            <a:extLst>
              <a:ext uri="{FF2B5EF4-FFF2-40B4-BE49-F238E27FC236}">
                <a16:creationId xmlns:a16="http://schemas.microsoft.com/office/drawing/2014/main" id="{EF180C74-05B2-79F8-E135-C5D157796E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t-BR">
              <a:latin typeface="Arial" panose="020B0604020202020204" pitchFamily="34" charset="0"/>
            </a:endParaRPr>
          </a:p>
        </p:txBody>
      </p:sp>
      <p:sp>
        <p:nvSpPr>
          <p:cNvPr id="277508" name="Slide Number Placeholder 3">
            <a:extLst>
              <a:ext uri="{FF2B5EF4-FFF2-40B4-BE49-F238E27FC236}">
                <a16:creationId xmlns:a16="http://schemas.microsoft.com/office/drawing/2014/main" id="{4B5D801F-2728-E9C1-8961-727540093E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493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F14579-68CE-4A58-ABD0-2F126122F0CE}" type="slidenum">
              <a:rPr kumimoji="0" lang="pt-BR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93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118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D559F-9058-903A-E5B5-8563A135C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C06733-D0FE-DAC7-AFBB-D2D77DCF4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5BB3C-4014-0394-2AEC-4D457096E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FBFDE-628C-401F-B424-CF40AAEBCC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3B818-4D2C-4DC4-BADA-D980990D78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213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>
            <a:extLst>
              <a:ext uri="{FF2B5EF4-FFF2-40B4-BE49-F238E27FC236}">
                <a16:creationId xmlns:a16="http://schemas.microsoft.com/office/drawing/2014/main" id="{C1B1EE6C-4A8F-9791-5CE7-E44E4EADD0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0813" y="831850"/>
            <a:ext cx="7394576" cy="4160838"/>
          </a:xfrm>
          <a:ln/>
        </p:spPr>
      </p:sp>
      <p:sp>
        <p:nvSpPr>
          <p:cNvPr id="350211" name="Rectangle 3">
            <a:extLst>
              <a:ext uri="{FF2B5EF4-FFF2-40B4-BE49-F238E27FC236}">
                <a16:creationId xmlns:a16="http://schemas.microsoft.com/office/drawing/2014/main" id="{48203B4F-81C3-6A35-EC93-8F998793D1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1" y="5271804"/>
            <a:ext cx="5199063" cy="49926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512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8E140-C945-06B2-90B4-21EFD8FCB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CEA15B-CDAF-A82F-7D72-A81B1F3918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6079D-A6EF-552B-D7C0-A9F4531CC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0B3F5-9F37-6577-98E2-BA95A85D3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1EE2D-62A6-6F62-85F4-097B04DD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2024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AD59F-860A-C727-0237-047A031F4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8231F-0ECC-C57D-5B28-64A03AFE3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1543E-C115-8FF2-7996-72EFDAD8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2A2E2-8F07-7BBD-A7C0-AF858000C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0FF3D-2F57-ED5D-D38A-710CF8BBF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297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FD904B-FA2E-9C8B-29E7-4B40DA8B06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C5912-F664-6A46-659D-F871D64F1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23F11-FD6A-806B-5756-72CF9EF67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41524-0536-DBAF-59E2-A787D9F2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3C71F-8DE5-4757-6E3B-6485D113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361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356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B3700EF-CDC4-8C99-1F79-B119BF177B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2987676"/>
            <a:ext cx="213784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5C725F3-2267-5D6E-53C4-3BE921D72F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7" y="490538"/>
            <a:ext cx="13716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539" y="2873016"/>
            <a:ext cx="7200000" cy="608525"/>
          </a:xfrm>
        </p:spPr>
        <p:txBody>
          <a:bodyPr bIns="54000"/>
          <a:lstStyle>
            <a:lvl1pPr algn="l">
              <a:defRPr sz="3000"/>
            </a:lvl1pPr>
          </a:lstStyle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539" y="3481539"/>
            <a:ext cx="7200000" cy="1655762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900"/>
              </a:spcAft>
              <a:buNone/>
              <a:defRPr sz="3000" b="0">
                <a:solidFill>
                  <a:schemeClr val="accent1"/>
                </a:solidFill>
              </a:defRPr>
            </a:lvl1pPr>
            <a:lvl2pPr marL="0" indent="0" algn="l">
              <a:buNone/>
              <a:defRPr sz="1050">
                <a:solidFill>
                  <a:schemeClr val="accent1"/>
                </a:solidFill>
              </a:defRPr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2946400" y="0"/>
            <a:ext cx="9245600" cy="5321300"/>
          </a:xfrm>
          <a:custGeom>
            <a:avLst/>
            <a:gdLst>
              <a:gd name="connsiteX0" fmla="*/ 0 w 9245600"/>
              <a:gd name="connsiteY0" fmla="*/ 0 h 5321300"/>
              <a:gd name="connsiteX1" fmla="*/ 9245600 w 9245600"/>
              <a:gd name="connsiteY1" fmla="*/ 0 h 5321300"/>
              <a:gd name="connsiteX2" fmla="*/ 9245600 w 9245600"/>
              <a:gd name="connsiteY2" fmla="*/ 5321300 h 5321300"/>
              <a:gd name="connsiteX3" fmla="*/ 0 w 9245600"/>
              <a:gd name="connsiteY3" fmla="*/ 5321300 h 5321300"/>
              <a:gd name="connsiteX4" fmla="*/ 0 w 9245600"/>
              <a:gd name="connsiteY4" fmla="*/ 0 h 5321300"/>
              <a:gd name="connsiteX0" fmla="*/ 0 w 9245600"/>
              <a:gd name="connsiteY0" fmla="*/ 0 h 5321300"/>
              <a:gd name="connsiteX1" fmla="*/ 9245600 w 9245600"/>
              <a:gd name="connsiteY1" fmla="*/ 0 h 5321300"/>
              <a:gd name="connsiteX2" fmla="*/ 9245600 w 9245600"/>
              <a:gd name="connsiteY2" fmla="*/ 5321300 h 5321300"/>
              <a:gd name="connsiteX3" fmla="*/ 0 w 9245600"/>
              <a:gd name="connsiteY3" fmla="*/ 0 h 532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600" h="5321300">
                <a:moveTo>
                  <a:pt x="0" y="0"/>
                </a:moveTo>
                <a:lnTo>
                  <a:pt x="9245600" y="0"/>
                </a:lnTo>
                <a:lnTo>
                  <a:pt x="9245600" y="53213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GB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87B8031-B9A9-ED8B-4E1A-199055C88E5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91067" y="6180138"/>
            <a:ext cx="2743200" cy="215900"/>
          </a:xfrm>
        </p:spPr>
        <p:txBody>
          <a:bodyPr anchor="b" anchorCtr="0"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GB"/>
              <a:t>Date: Monday / 01 / October / 2019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99C7637-F7DE-CB2E-80F8-4E39738FC8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91067" y="6858000"/>
            <a:ext cx="5604933" cy="179388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pPr>
              <a:defRPr/>
            </a:pPr>
            <a:r>
              <a:rPr lang="en-GB"/>
              <a:t>Advancing social justice, promoting decent work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A924C2-D247-3755-F168-B5C99CE54D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61184" y="6870700"/>
            <a:ext cx="539749" cy="287338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pPr>
              <a:defRPr/>
            </a:pPr>
            <a:fld id="{F59142A6-FDA6-4EF1-8CA7-E43E53A352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673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with infographic under i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A5D70-EB53-284B-E6A5-458992FC0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17" y="1041992"/>
            <a:ext cx="11527554" cy="461774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s-ES" noProof="0" dirty="0" err="1"/>
              <a:t>Click</a:t>
            </a:r>
            <a:r>
              <a:rPr lang="es-ES" noProof="0" dirty="0"/>
              <a:t> </a:t>
            </a:r>
            <a:r>
              <a:rPr lang="es-ES" noProof="0" dirty="0" err="1"/>
              <a:t>to</a:t>
            </a:r>
            <a:r>
              <a:rPr lang="es-ES" noProof="0" dirty="0"/>
              <a:t> </a:t>
            </a:r>
            <a:r>
              <a:rPr lang="es-ES" noProof="0" dirty="0" err="1"/>
              <a:t>edit</a:t>
            </a:r>
            <a:r>
              <a:rPr lang="es-ES" noProof="0" dirty="0"/>
              <a:t> Master </a:t>
            </a:r>
            <a:r>
              <a:rPr lang="es-ES" noProof="0" dirty="0" err="1"/>
              <a:t>title</a:t>
            </a:r>
            <a:r>
              <a:rPr lang="es-ES" noProof="0" dirty="0"/>
              <a:t> </a:t>
            </a:r>
            <a:r>
              <a:rPr lang="es-ES" noProof="0" dirty="0" err="1"/>
              <a:t>style</a:t>
            </a:r>
            <a:endParaRPr lang="es-E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1F831-BA2F-4B13-8279-923173363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725" y="6471946"/>
            <a:ext cx="597409" cy="288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accent1"/>
                </a:solidFill>
                <a:latin typeface="Overpass" panose="00000500000000000000" pitchFamily="2" charset="0"/>
              </a:defRPr>
            </a:lvl1pPr>
          </a:lstStyle>
          <a:p>
            <a:fld id="{DE6AFE15-C2E9-4D24-B4CA-F486C059A54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BA359-45D1-8443-A7CF-20AE519D3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83" y="1779737"/>
            <a:ext cx="11534588" cy="4608364"/>
          </a:xfrm>
          <a:solidFill>
            <a:schemeClr val="bg1"/>
          </a:solidFill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s-ES" noProof="0" dirty="0" err="1"/>
              <a:t>Click</a:t>
            </a:r>
            <a:r>
              <a:rPr lang="es-ES" noProof="0" dirty="0"/>
              <a:t> </a:t>
            </a:r>
            <a:r>
              <a:rPr lang="es-ES" noProof="0" dirty="0" err="1"/>
              <a:t>to</a:t>
            </a:r>
            <a:r>
              <a:rPr lang="es-ES" noProof="0" dirty="0"/>
              <a:t> </a:t>
            </a:r>
            <a:r>
              <a:rPr lang="es-ES" noProof="0" dirty="0" err="1"/>
              <a:t>edit</a:t>
            </a:r>
            <a:r>
              <a:rPr lang="es-ES" noProof="0" dirty="0"/>
              <a:t> Master </a:t>
            </a:r>
            <a:r>
              <a:rPr lang="es-ES" noProof="0" dirty="0" err="1"/>
              <a:t>text</a:t>
            </a:r>
            <a:r>
              <a:rPr lang="es-ES" noProof="0" dirty="0"/>
              <a:t> </a:t>
            </a:r>
            <a:r>
              <a:rPr lang="es-ES" noProof="0" dirty="0" err="1"/>
              <a:t>styles</a:t>
            </a:r>
            <a:endParaRPr lang="es-ES" noProof="0" dirty="0"/>
          </a:p>
          <a:p>
            <a:pPr lvl="1"/>
            <a:r>
              <a:rPr lang="es-ES" noProof="0" dirty="0" err="1"/>
              <a:t>Second</a:t>
            </a:r>
            <a:r>
              <a:rPr lang="es-ES" noProof="0" dirty="0"/>
              <a:t> </a:t>
            </a:r>
            <a:r>
              <a:rPr lang="es-ES" noProof="0" dirty="0" err="1"/>
              <a:t>level</a:t>
            </a:r>
            <a:endParaRPr lang="es-ES" noProof="0" dirty="0"/>
          </a:p>
          <a:p>
            <a:pPr lvl="2"/>
            <a:r>
              <a:rPr lang="es-ES" noProof="0" dirty="0" err="1"/>
              <a:t>Third</a:t>
            </a:r>
            <a:r>
              <a:rPr lang="es-ES" noProof="0" dirty="0"/>
              <a:t> </a:t>
            </a:r>
            <a:r>
              <a:rPr lang="es-ES" noProof="0" dirty="0" err="1"/>
              <a:t>level</a:t>
            </a:r>
            <a:endParaRPr lang="es-ES" noProof="0" dirty="0"/>
          </a:p>
          <a:p>
            <a:pPr lvl="3"/>
            <a:r>
              <a:rPr lang="es-ES" noProof="0" dirty="0" err="1"/>
              <a:t>Fourth</a:t>
            </a:r>
            <a:r>
              <a:rPr lang="es-ES" noProof="0" dirty="0"/>
              <a:t> </a:t>
            </a:r>
            <a:r>
              <a:rPr lang="es-ES" noProof="0" dirty="0" err="1"/>
              <a:t>level</a:t>
            </a:r>
            <a:endParaRPr lang="es-ES" noProof="0" dirty="0"/>
          </a:p>
          <a:p>
            <a:pPr lvl="4"/>
            <a:r>
              <a:rPr lang="es-ES" noProof="0" dirty="0" err="1"/>
              <a:t>Fifth</a:t>
            </a:r>
            <a:r>
              <a:rPr lang="es-ES" noProof="0" dirty="0"/>
              <a:t> </a:t>
            </a:r>
            <a:r>
              <a:rPr lang="es-ES" noProof="0" dirty="0" err="1"/>
              <a:t>level</a:t>
            </a:r>
            <a:endParaRPr lang="es-ES" noProof="0" dirty="0"/>
          </a:p>
        </p:txBody>
      </p:sp>
      <p:pic>
        <p:nvPicPr>
          <p:cNvPr id="5" name="Picture 4" descr="A yellow triangle with white and blue triangles&#10;&#10;Description automatically generated">
            <a:extLst>
              <a:ext uri="{FF2B5EF4-FFF2-40B4-BE49-F238E27FC236}">
                <a16:creationId xmlns:a16="http://schemas.microsoft.com/office/drawing/2014/main" id="{E9BBA7DB-DA77-B7C3-6B85-942B929927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922" y="61472"/>
            <a:ext cx="1236228" cy="123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42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 with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err="1"/>
              <a:t>Click</a:t>
            </a:r>
            <a:r>
              <a:rPr lang="es-ES" noProof="0" dirty="0"/>
              <a:t> </a:t>
            </a:r>
            <a:r>
              <a:rPr lang="es-ES" noProof="0" dirty="0" err="1"/>
              <a:t>to</a:t>
            </a:r>
            <a:r>
              <a:rPr lang="es-ES" noProof="0" dirty="0"/>
              <a:t> </a:t>
            </a:r>
            <a:r>
              <a:rPr lang="es-ES" noProof="0" dirty="0" err="1"/>
              <a:t>edit</a:t>
            </a:r>
            <a:r>
              <a:rPr lang="es-ES" noProof="0" dirty="0"/>
              <a:t> Master </a:t>
            </a:r>
            <a:r>
              <a:rPr lang="es-ES" noProof="0" dirty="0" err="1"/>
              <a:t>title</a:t>
            </a:r>
            <a:r>
              <a:rPr lang="es-ES" noProof="0" dirty="0"/>
              <a:t> </a:t>
            </a:r>
            <a:r>
              <a:rPr lang="es-ES" noProof="0" dirty="0" err="1"/>
              <a:t>style</a:t>
            </a:r>
            <a:endParaRPr lang="es-E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1718" y="1759395"/>
            <a:ext cx="7583082" cy="452911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s-ES" noProof="0" dirty="0" err="1"/>
              <a:t>Click</a:t>
            </a:r>
            <a:r>
              <a:rPr lang="es-ES" noProof="0" dirty="0"/>
              <a:t> </a:t>
            </a:r>
            <a:r>
              <a:rPr lang="es-ES" noProof="0" dirty="0" err="1"/>
              <a:t>to</a:t>
            </a:r>
            <a:r>
              <a:rPr lang="es-ES" noProof="0" dirty="0"/>
              <a:t> </a:t>
            </a:r>
            <a:r>
              <a:rPr lang="es-ES" noProof="0" dirty="0" err="1"/>
              <a:t>edit</a:t>
            </a:r>
            <a:r>
              <a:rPr lang="es-ES" noProof="0" dirty="0"/>
              <a:t> Master </a:t>
            </a:r>
            <a:r>
              <a:rPr lang="es-ES" noProof="0" dirty="0" err="1"/>
              <a:t>text</a:t>
            </a:r>
            <a:r>
              <a:rPr lang="es-ES" noProof="0" dirty="0"/>
              <a:t> </a:t>
            </a:r>
            <a:r>
              <a:rPr lang="es-ES" noProof="0" dirty="0" err="1"/>
              <a:t>styles</a:t>
            </a:r>
            <a:endParaRPr lang="es-ES" noProof="0" dirty="0"/>
          </a:p>
          <a:p>
            <a:pPr lvl="1"/>
            <a:r>
              <a:rPr lang="es-ES" noProof="0" dirty="0" err="1"/>
              <a:t>Second</a:t>
            </a:r>
            <a:r>
              <a:rPr lang="es-ES" noProof="0" dirty="0"/>
              <a:t> </a:t>
            </a:r>
            <a:r>
              <a:rPr lang="es-ES" noProof="0" dirty="0" err="1"/>
              <a:t>level</a:t>
            </a:r>
            <a:endParaRPr lang="es-ES" noProof="0" dirty="0"/>
          </a:p>
          <a:p>
            <a:pPr lvl="2"/>
            <a:r>
              <a:rPr lang="es-ES" noProof="0" dirty="0" err="1"/>
              <a:t>Third</a:t>
            </a:r>
            <a:r>
              <a:rPr lang="es-ES" noProof="0" dirty="0"/>
              <a:t> </a:t>
            </a:r>
            <a:r>
              <a:rPr lang="es-ES" noProof="0" dirty="0" err="1"/>
              <a:t>level</a:t>
            </a:r>
            <a:endParaRPr lang="es-ES" noProof="0" dirty="0"/>
          </a:p>
          <a:p>
            <a:pPr lvl="3"/>
            <a:r>
              <a:rPr lang="es-ES" noProof="0" dirty="0" err="1"/>
              <a:t>Fourth</a:t>
            </a:r>
            <a:r>
              <a:rPr lang="es-ES" noProof="0" dirty="0"/>
              <a:t> </a:t>
            </a:r>
            <a:r>
              <a:rPr lang="es-ES" noProof="0" dirty="0" err="1"/>
              <a:t>level</a:t>
            </a:r>
            <a:endParaRPr lang="es-ES" noProof="0" dirty="0"/>
          </a:p>
          <a:p>
            <a:pPr lvl="4"/>
            <a:r>
              <a:rPr lang="es-ES" noProof="0" dirty="0" err="1"/>
              <a:t>Fifth</a:t>
            </a:r>
            <a:r>
              <a:rPr lang="es-ES" noProof="0" dirty="0"/>
              <a:t> </a:t>
            </a:r>
            <a:r>
              <a:rPr lang="es-ES" noProof="0" dirty="0" err="1"/>
              <a:t>level</a:t>
            </a:r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726904" y="1775636"/>
            <a:ext cx="3123377" cy="4529110"/>
          </a:xfrm>
          <a:solidFill>
            <a:schemeClr val="accent3"/>
          </a:solidFill>
        </p:spPr>
        <p:txBody>
          <a:bodyPr tIns="54000"/>
          <a:lstStyle>
            <a:lvl1pPr marL="0" indent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FontTx/>
              <a:buNone/>
              <a:defRPr sz="6000" b="0" spc="-300" baseline="0">
                <a:solidFill>
                  <a:schemeClr val="tx1"/>
                </a:solidFill>
                <a:latin typeface="Overpass" panose="00000500000000000000" pitchFamily="2" charset="0"/>
              </a:defRPr>
            </a:lvl1pPr>
            <a:lvl2pPr marL="360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Overpass" panose="00000500000000000000" pitchFamily="2" charset="0"/>
              </a:defRPr>
            </a:lvl2pPr>
          </a:lstStyle>
          <a:p>
            <a:pPr lvl="0"/>
            <a:r>
              <a:rPr lang="es-ES" noProof="0" dirty="0"/>
              <a:t>00.0%</a:t>
            </a:r>
          </a:p>
          <a:p>
            <a:pPr lvl="1"/>
            <a:r>
              <a:rPr lang="es-ES" noProof="0" dirty="0" err="1"/>
              <a:t>Supporting</a:t>
            </a:r>
            <a:r>
              <a:rPr lang="es-ES" noProof="0" dirty="0"/>
              <a:t> </a:t>
            </a:r>
            <a:r>
              <a:rPr lang="es-ES" noProof="0" dirty="0" err="1"/>
              <a:t>text</a:t>
            </a:r>
            <a:endParaRPr lang="es-ES" noProof="0" dirty="0"/>
          </a:p>
        </p:txBody>
      </p:sp>
      <p:pic>
        <p:nvPicPr>
          <p:cNvPr id="9" name="Picture 8" descr="A yellow triangle with white and blue triangles&#10;&#10;Description automatically generated">
            <a:extLst>
              <a:ext uri="{FF2B5EF4-FFF2-40B4-BE49-F238E27FC236}">
                <a16:creationId xmlns:a16="http://schemas.microsoft.com/office/drawing/2014/main" id="{DA347D6E-7F1D-16D9-72A5-77A57F3EA3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922" y="61472"/>
            <a:ext cx="1236228" cy="123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76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32606B-E8CB-5A1F-5CB0-447B89445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6209EF-7EC3-7BFA-B52E-5A7E1B499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F05E5C-61FF-77AB-DD61-C7BA56DF8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86252-56F0-4E6D-B9F3-A90634DF1605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C4AB07-5303-4E2E-04A6-0275DED77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B14E43-9500-3370-D0EA-88EB3202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EEE-D200-4B3C-906E-6F9953E6C14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733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BE5FB3-0337-074C-9E3B-3B644FC94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11B1C4-7725-6017-BB5E-83C900368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96217C-8D9C-DCFC-F277-3AF757D4B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86252-56F0-4E6D-B9F3-A90634DF1605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DCA3BE-0BC5-F932-EB1B-1D3F6EBD3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A2DE41-267B-92D1-5D10-8F731CB7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EEE-D200-4B3C-906E-6F9953E6C14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2208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B5AFF6-26D2-F235-16B0-5CC54397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6C1963-030B-D1CB-5DAC-D383129F2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221BB1-4D9D-99F8-65F0-95F3C9A2D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86252-56F0-4E6D-B9F3-A90634DF1605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359C10-8A97-5F55-9D87-E731E6612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1F95AC-826A-882E-DA36-1E9DF384D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EEE-D200-4B3C-906E-6F9953E6C14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928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3FEB8-026D-F259-1CA5-BB01B0E84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E0A924-6980-3211-3CE3-D028C3A2D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4F5E2D0-5BDA-44BF-239D-EA697B6C2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97590F8-2560-8DCC-A4C3-086CAB7D6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86252-56F0-4E6D-B9F3-A90634DF1605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85A73E1-F202-1B35-37A8-B6F6F12E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7A61C91-0219-0270-7A79-6D16CADB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EEE-D200-4B3C-906E-6F9953E6C14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280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162B6-84E5-D2B5-A019-6E0B149D5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3E222-D9D5-C314-2390-56D880DF7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04465-59DD-5631-7C32-77539EBC2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D19C5-AE05-FEAC-50AE-0B3BB0C80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AD76-921D-87ED-DBCE-B106880AC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11362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161508-289A-CA50-EE49-03C1906A2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C8C735-96D3-E118-3216-74E787781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9DFEAFF-9290-338F-AF1B-425EDC426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CEE7D15-282C-E5E5-1453-7B996B337B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69A2284-B86B-4240-AA89-1477CDD2EC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2073C58-7738-2809-88C0-C1B21CDE8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86252-56F0-4E6D-B9F3-A90634DF1605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F08AD1C-BA5A-2214-4068-0322B1CB0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FC7DD2E-5A95-1AD7-FF52-A24BB652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EEE-D200-4B3C-906E-6F9953E6C14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1078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6FB26-570D-D377-AB35-B052B2CE7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7084A7-8AB5-7D17-5148-D3D878EA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86252-56F0-4E6D-B9F3-A90634DF1605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AB58E7B-E3FC-DA72-2B85-8BD475182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B0D845B-AA3C-0E5F-7DFD-F4634CF9D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EEE-D200-4B3C-906E-6F9953E6C14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3509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85CE06A-3FAE-F7C8-5564-426C0D37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86252-56F0-4E6D-B9F3-A90634DF1605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BEB5575-14AE-C2D5-5C35-09FDA3234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75A9FA0-B74E-1E2F-FDA7-D8F88339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EEE-D200-4B3C-906E-6F9953E6C14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8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92777-43E1-F5B4-F727-D14FB4467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CD4C98-28B0-FE36-8544-9926770EE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E69ED77-522A-C68F-B183-359C7B52F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14D6C2F-C8D8-DFE2-B16C-09270956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86252-56F0-4E6D-B9F3-A90634DF1605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FCAACCC-3DAC-611B-3637-D0CC5206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D3A229-A6A0-5DBE-BF4C-6B9CCA203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EEE-D200-4B3C-906E-6F9953E6C14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7981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B9E26-01FC-D1AB-4ACD-4DF07072D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303F74A-491C-6EE0-25CE-4118CC5D7F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80608B6-89F0-5FD4-3338-A76BF174B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E0FD3FD-9E2C-692F-CEF0-83E7097B4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86252-56F0-4E6D-B9F3-A90634DF1605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6024397-3AAF-11E2-DDD7-5026C4102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AAB12B-4C84-BC27-59E9-F12468E82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EEE-D200-4B3C-906E-6F9953E6C14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029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4A385A-C0B7-7456-6FF8-6C269B69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80C2140-B981-A3BF-4833-4C27812A4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7718EB-13C6-F734-FCA8-6DCD4F5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86252-56F0-4E6D-B9F3-A90634DF1605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F5775A-4651-B5A9-59C6-39BD3E40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CB52F5-9AD5-391C-ADA1-E843F475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EEE-D200-4B3C-906E-6F9953E6C14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265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314216A-EE62-57CD-F74A-D77BC22E14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A6538A2-D779-2380-1AFE-65A84047A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34C570-D5B2-C5FB-401A-CDFACB1C6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86252-56F0-4E6D-B9F3-A90634DF1605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F5EC0B-81AD-2AA3-ED82-1C0931AA4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76EBAF-A6DC-24CE-57F8-272D06DF3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1EEE-D200-4B3C-906E-6F9953E6C14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075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7D82-BDE3-E758-AA68-D96B421D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AB3BC-A109-2DC0-5A5E-74BA2BA2B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AF11-A7A1-32E2-BA34-7D7263930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FF2E7-49D5-D716-9D22-6EF930847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C3ACF-3D68-0DAB-E0DB-C546608B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75751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1FD98-300D-9ECD-F11D-C95FA5CB8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7FF77-AC06-5E0E-46CD-658D29CD4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1F272-43F7-2971-3E6A-2C14BA4EE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2346C-B150-873E-6D50-F8415A5EE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E404B-46B0-3CAC-33C3-2A0E61E3A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8A873-40DE-5DBF-5D97-B920DF19E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47712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B08AB-0223-D9A8-DB27-9529B6E4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41916-B616-98C4-49F8-A2F399D08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98F6D5-07C9-1FA1-6548-40EC67263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26DAB-4243-22F7-B570-10D80A0B6E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89CEF6-06CA-1E31-5F5E-DFE8AA957E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33257C-77D7-1CF1-40D4-185728592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76E8EC-3CB6-32C6-2275-10B295F1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8CF9A8-A6B1-7258-BA9D-193FECF85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596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AE305-BD5D-C0E9-83F8-0ABA10B33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97DBF7-1BE1-E8FF-3A12-6B8D0E7A5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2EC1EF-0E71-25BF-4144-9CA593A4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4D48F-4220-8E26-EF3D-5B72605D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5758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11F28-9D80-9A06-9948-3B64C273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F9C651-8ECD-B68F-8CAD-FE7878F7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7DEEC-3EE0-0D85-08AF-57C533429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21051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A5F9-F162-48E9-26EB-B8A956AF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61CDA-4815-B647-8B07-9F026821B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A5CD8-8AC0-18FB-04E4-1CCF6BE00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18AD4-9660-6EBC-047E-C7E00A5B6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820C6-0C73-7AAF-BEBF-DA12E2E15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8BC02-9905-F7DB-3F5F-E749796E1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41407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34C08-B549-D4E2-421B-BD695C597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C834B-CAEB-E7F3-7160-3AA8BBB5CF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B446F-048E-D593-439F-AA9D67F32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10BAD-8E0A-7784-7CC6-558AE2DC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1DF65-5432-89C1-7D2B-FC3DDCD69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4EAEB-78AA-544F-1F0F-4CFDC049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6501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6ADE5A-F211-D4DA-3204-CF7482E34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1C1B2-7EF8-AFB6-5A73-14698AD4B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79A30-6A50-745A-F0E1-CF015867F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74889-75D1-C1D5-2DD4-E79F2706A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973E7-E985-EE09-AB0F-8C42B93C5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7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9CC9E38-5817-DBD3-A0E2-D6E6D5D6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649A5B-238F-A78B-4BCA-21BD74BF2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96C1A2-B462-E60D-E8CF-6072F58E7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086252-56F0-4E6D-B9F3-A90634DF1605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10B3C1-832A-211D-A1D2-AF05C43C5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5AEC84-6EDF-4CDB-6B01-BDDBE652A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3C1EEE-D200-4B3C-906E-6F9953E6C14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113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https/www.ilo.org/brasilia/convencoes/WCMS_236163/lang--pt/index.h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lo.org/dyn/normlex/en/f?p=NORMLEXPUB:12100:::NO:12100:P12100_ILO_CODE:C187:NO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gov.br/trabalho-e-emprego/pt-br/assuntos/inspecao-do-trabalho/manuais-e-publicacoes/cartilha-amarela-n.pdf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trabalho-e-emprego/pt-br/assuntos/inspecao-do-trabalho/manuais-e-publicacoes/manual_gro_pgr_da_nr_1.pdf/view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trabalho-e-emprego/pt-br/acesso-a-informacao/participacao-social/conselhos-e-orgaos-colegiados/comissao-tripartite-partitaria-permanente/normas-regulamentadora/normas-regulamentadoras-vigentes/guia-nr-01-revisado.pdf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jackson.brandao@trabalho.gov.br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85D005-5349-10FB-03EA-CB3E80DBD9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39" b="7828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8BC53EC9-EC34-774C-14BF-CD9D36004A3D}"/>
              </a:ext>
            </a:extLst>
          </p:cNvPr>
          <p:cNvSpPr/>
          <p:nvPr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3D8A8E"/>
          </a:solidFill>
          <a:ln w="12700">
            <a:solidFill>
              <a:srgbClr val="3D8A8E"/>
            </a:solidFill>
            <a:prstDash val="solid"/>
          </a:ln>
        </p:spPr>
        <p:txBody>
          <a:bodyPr/>
          <a:lstStyle/>
          <a:p>
            <a:pPr defTabSz="1219170"/>
            <a:endParaRPr lang="en-GB" sz="24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550EF68D-7184-9613-03E7-39A51AE00C80}"/>
              </a:ext>
            </a:extLst>
          </p:cNvPr>
          <p:cNvSpPr/>
          <p:nvPr/>
        </p:nvSpPr>
        <p:spPr>
          <a:xfrm>
            <a:off x="487680" y="1219200"/>
            <a:ext cx="9144000" cy="2682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6933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Riscos Psicossociais</a:t>
            </a:r>
            <a:endParaRPr lang="en-US" sz="6933" dirty="0">
              <a:solidFill>
                <a:prstClr val="black"/>
              </a:solidFill>
              <a:latin typeface="Aptos" panose="02110004020202020204"/>
            </a:endParaRPr>
          </a:p>
          <a:p>
            <a:pPr defTabSz="1219170"/>
            <a:r>
              <a:rPr lang="en-US" sz="6933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Trabalho</a:t>
            </a:r>
            <a:endParaRPr lang="en-US" sz="69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0F5A9340-F6AC-2D9C-72EE-59628BF19197}"/>
              </a:ext>
            </a:extLst>
          </p:cNvPr>
          <p:cNvSpPr/>
          <p:nvPr/>
        </p:nvSpPr>
        <p:spPr>
          <a:xfrm>
            <a:off x="487680" y="4145280"/>
            <a:ext cx="8534400" cy="975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867" b="1" i="1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Desenvolvimentos globais e caminhos para a ação</a:t>
            </a:r>
            <a:endParaRPr lang="en-US" sz="1867" b="1" dirty="0">
              <a:solidFill>
                <a:srgbClr val="000000"/>
              </a:solidFill>
              <a:latin typeface="Aptos" panose="02110004020202020204"/>
            </a:endParaRPr>
          </a:p>
          <a:p>
            <a:pPr defTabSz="1219170"/>
            <a:r>
              <a:rPr lang="en-US" sz="1867" b="1" i="1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 ambiente de trabalho psicossocial</a:t>
            </a:r>
            <a:endParaRPr lang="en-US" sz="1867" b="1" dirty="0">
              <a:solidFill>
                <a:srgbClr val="000000"/>
              </a:solidFill>
              <a:latin typeface="Aptos" panose="02110004020202020204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4C3BE1A2-3026-EF0F-B58D-347F8944AA2F}"/>
              </a:ext>
            </a:extLst>
          </p:cNvPr>
          <p:cNvSpPr/>
          <p:nvPr/>
        </p:nvSpPr>
        <p:spPr>
          <a:xfrm>
            <a:off x="487680" y="4943736"/>
            <a:ext cx="36576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67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Relatório Global · OIT 2025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D31B4857-95E7-17FB-BE39-7F063221C156}"/>
              </a:ext>
            </a:extLst>
          </p:cNvPr>
          <p:cNvSpPr/>
          <p:nvPr/>
        </p:nvSpPr>
        <p:spPr>
          <a:xfrm>
            <a:off x="9509760" y="3413760"/>
            <a:ext cx="2194560" cy="2194560"/>
          </a:xfrm>
          <a:prstGeom prst="ellipse">
            <a:avLst/>
          </a:prstGeom>
          <a:solidFill>
            <a:srgbClr val="3D8A8E">
              <a:alpha val="60000"/>
            </a:srgbClr>
          </a:solidFill>
          <a:ln w="12700">
            <a:solidFill>
              <a:srgbClr val="3D8A8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C833E4C5-8186-7732-F653-488342E60C10}"/>
              </a:ext>
            </a:extLst>
          </p:cNvPr>
          <p:cNvSpPr/>
          <p:nvPr/>
        </p:nvSpPr>
        <p:spPr>
          <a:xfrm>
            <a:off x="9631680" y="3657600"/>
            <a:ext cx="195072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5333" dirty="0">
                <a:solidFill>
                  <a:srgbClr val="5AADAD"/>
                </a:solidFill>
                <a:latin typeface="Aptos" panose="02110004020202020204"/>
              </a:rPr>
              <a:t>♥</a:t>
            </a:r>
            <a:endParaRPr lang="en-US" sz="5333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5D10C7F-C8FC-759B-04AC-812BE0E03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"/>
            <a:ext cx="2066637" cy="7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885D079A-8DC0-B829-29A9-EDC9C26EDBCB}"/>
              </a:ext>
            </a:extLst>
          </p:cNvPr>
          <p:cNvSpPr/>
          <p:nvPr/>
        </p:nvSpPr>
        <p:spPr>
          <a:xfrm>
            <a:off x="2066638" y="101601"/>
            <a:ext cx="849212" cy="727456"/>
          </a:xfrm>
          <a:custGeom>
            <a:avLst/>
            <a:gdLst/>
            <a:ahLst/>
            <a:cxnLst/>
            <a:rect l="l" t="t" r="r" b="b"/>
            <a:pathLst>
              <a:path w="2506946" h="616291">
                <a:moveTo>
                  <a:pt x="0" y="0"/>
                </a:moveTo>
                <a:lnTo>
                  <a:pt x="2506946" y="0"/>
                </a:lnTo>
                <a:lnTo>
                  <a:pt x="2506946" y="616291"/>
                </a:lnTo>
                <a:lnTo>
                  <a:pt x="0" y="616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7227"/>
            </a:stretch>
          </a:blipFill>
        </p:spPr>
        <p:txBody>
          <a:bodyPr/>
          <a:lstStyle/>
          <a:p>
            <a:pPr defTabSz="1219170"/>
            <a:endParaRPr lang="en-GB" sz="2179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DADC16-D52C-2299-040B-4E147DACC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907" y="5900421"/>
            <a:ext cx="2248093" cy="9575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3D67C4-D6E0-DA22-3461-59EDF7BBC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5131" y="733433"/>
            <a:ext cx="1320984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85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3303CA9E-E932-C80B-0751-F1BAC7A82B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7250"/>
          <a:stretch>
            <a:fillRect/>
          </a:stretch>
        </p:blipFill>
        <p:spPr>
          <a:xfrm>
            <a:off x="0" y="121920"/>
            <a:ext cx="12192000" cy="672592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3559585" y="121920"/>
            <a:ext cx="97536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400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BLOCO 4 · COMO O CORPO E A EMPRESA QUEBRAM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7680" y="853440"/>
            <a:ext cx="1121664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37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 aí começa a cascata</a:t>
            </a:r>
            <a:endParaRPr lang="en-US" sz="3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87680" y="1828800"/>
            <a:ext cx="670560" cy="670560"/>
          </a:xfrm>
          <a:prstGeom prst="ellipse">
            <a:avLst/>
          </a:prstGeom>
          <a:solidFill>
            <a:srgbClr val="2E6B6E"/>
          </a:solidFill>
          <a:ln w="12700">
            <a:solidFill>
              <a:srgbClr val="2E6B6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87680" y="1828800"/>
            <a:ext cx="6705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2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24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Shape 5"/>
          <p:cNvSpPr/>
          <p:nvPr/>
        </p:nvSpPr>
        <p:spPr>
          <a:xfrm>
            <a:off x="1341120" y="1889760"/>
            <a:ext cx="4632960" cy="548640"/>
          </a:xfrm>
          <a:prstGeom prst="rect">
            <a:avLst/>
          </a:prstGeom>
          <a:solidFill>
            <a:srgbClr val="F0F4F4"/>
          </a:solidFill>
          <a:ln w="12700">
            <a:solidFill>
              <a:srgbClr val="E8EEE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1463040" y="1889760"/>
            <a:ext cx="24384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7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Pressão crônica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1463040" y="2170176"/>
            <a:ext cx="438912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Sem janelas de recuperação.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33984" y="2499360"/>
            <a:ext cx="36576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2133" dirty="0">
                <a:solidFill>
                  <a:srgbClr val="5AADAD"/>
                </a:solidFill>
                <a:latin typeface="Aptos" panose="02110004020202020204"/>
              </a:rPr>
              <a:t>↓</a:t>
            </a:r>
            <a:endParaRPr lang="en-US" sz="21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487680" y="3048000"/>
            <a:ext cx="670560" cy="670560"/>
          </a:xfrm>
          <a:prstGeom prst="ellipse">
            <a:avLst/>
          </a:prstGeom>
          <a:solidFill>
            <a:srgbClr val="2E6B6E"/>
          </a:solidFill>
          <a:ln w="12700">
            <a:solidFill>
              <a:srgbClr val="2E6B6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87680" y="3048000"/>
            <a:ext cx="6705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2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24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1341120" y="3108960"/>
            <a:ext cx="4632960" cy="548640"/>
          </a:xfrm>
          <a:prstGeom prst="rect">
            <a:avLst/>
          </a:prstGeom>
          <a:solidFill>
            <a:srgbClr val="F0F4F4"/>
          </a:solidFill>
          <a:ln w="12700">
            <a:solidFill>
              <a:srgbClr val="E8EEE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463040" y="3108960"/>
            <a:ext cx="24384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7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Cortisol elevado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463040" y="3389376"/>
            <a:ext cx="438912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Sistema endócrino em modo permanente de alerta.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33984" y="3718560"/>
            <a:ext cx="36576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2133" dirty="0">
                <a:solidFill>
                  <a:srgbClr val="5AADAD"/>
                </a:solidFill>
                <a:latin typeface="Aptos" panose="02110004020202020204"/>
              </a:rPr>
              <a:t>↓</a:t>
            </a:r>
            <a:endParaRPr lang="en-US" sz="21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487680" y="4267200"/>
            <a:ext cx="670560" cy="670560"/>
          </a:xfrm>
          <a:prstGeom prst="ellipse">
            <a:avLst/>
          </a:prstGeom>
          <a:solidFill>
            <a:srgbClr val="2E6B6E"/>
          </a:solidFill>
          <a:ln w="12700">
            <a:solidFill>
              <a:srgbClr val="2E6B6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487680" y="4267200"/>
            <a:ext cx="6705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2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24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1341120" y="4328160"/>
            <a:ext cx="4632960" cy="548640"/>
          </a:xfrm>
          <a:prstGeom prst="rect">
            <a:avLst/>
          </a:prstGeom>
          <a:solidFill>
            <a:srgbClr val="F0F4F4"/>
          </a:solidFill>
          <a:ln w="12700">
            <a:solidFill>
              <a:srgbClr val="E8EEE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463040" y="4328160"/>
            <a:ext cx="393192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7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Cascata comportamental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463040" y="4608576"/>
            <a:ext cx="438912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Sono pior, alimentação pior, mais álcool, menos exercício.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6339840" y="1706880"/>
            <a:ext cx="5486400" cy="451104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583680" y="1828800"/>
            <a:ext cx="499872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600" b="1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 — O cenário perfeito para: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6583680" y="2438400"/>
            <a:ext cx="499872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733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■  Doença cardíaca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6583680" y="2987040"/>
            <a:ext cx="499872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733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■  Depressão e ansiedade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6583680" y="3535680"/>
            <a:ext cx="499872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733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■  Burnout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6583680" y="4084320"/>
            <a:ext cx="499872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733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■  Diabetes tipo 2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6583680" y="4632960"/>
            <a:ext cx="499872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733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■  Dor crônica nas costas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6583680" y="5181600"/>
            <a:ext cx="499872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733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■  Alterações reprodutivas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487680" y="6522720"/>
            <a:ext cx="11216640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200" b="1" i="1" dirty="0">
                <a:solidFill>
                  <a:srgbClr val="1A2E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Fonte: OIT — The psychosocial working environment (2025); modelo de carga alostática (McEwen)</a:t>
            </a:r>
            <a:endParaRPr lang="en-US" sz="1200" b="1" dirty="0">
              <a:solidFill>
                <a:srgbClr val="1A2E35"/>
              </a:solidFill>
              <a:latin typeface="Aptos" panose="02110004020202020204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80371812-9ACC-D087-FE32-17E6CE3EF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" y="145453"/>
            <a:ext cx="2066637" cy="7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reeform 12">
            <a:extLst>
              <a:ext uri="{FF2B5EF4-FFF2-40B4-BE49-F238E27FC236}">
                <a16:creationId xmlns:a16="http://schemas.microsoft.com/office/drawing/2014/main" id="{2D9831B8-32C7-A7C9-AC9C-D93E1C8BE801}"/>
              </a:ext>
            </a:extLst>
          </p:cNvPr>
          <p:cNvSpPr/>
          <p:nvPr/>
        </p:nvSpPr>
        <p:spPr>
          <a:xfrm>
            <a:off x="2137829" y="145455"/>
            <a:ext cx="849212" cy="727456"/>
          </a:xfrm>
          <a:custGeom>
            <a:avLst/>
            <a:gdLst/>
            <a:ahLst/>
            <a:cxnLst/>
            <a:rect l="l" t="t" r="r" b="b"/>
            <a:pathLst>
              <a:path w="2506946" h="616291">
                <a:moveTo>
                  <a:pt x="0" y="0"/>
                </a:moveTo>
                <a:lnTo>
                  <a:pt x="2506946" y="0"/>
                </a:lnTo>
                <a:lnTo>
                  <a:pt x="2506946" y="616291"/>
                </a:lnTo>
                <a:lnTo>
                  <a:pt x="0" y="616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7227"/>
            </a:stretch>
          </a:blipFill>
        </p:spPr>
        <p:txBody>
          <a:bodyPr/>
          <a:lstStyle/>
          <a:p>
            <a:pPr defTabSz="1219170"/>
            <a:endParaRPr lang="en-GB" sz="2179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67E5652-9B1A-02CF-810E-6FB99CDF5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907" y="5900421"/>
            <a:ext cx="2248093" cy="9575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1BA2FBA-D0AD-CB08-DE17-8E6F786B5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973" y="479502"/>
            <a:ext cx="1320984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5C881C7-00DC-129C-ED2C-B370E65380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44750"/>
          <a:stretch>
            <a:fillRect/>
          </a:stretch>
        </p:blipFill>
        <p:spPr>
          <a:xfrm>
            <a:off x="-22577" y="121920"/>
            <a:ext cx="12191999" cy="673608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3230880" y="110979"/>
            <a:ext cx="97536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400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BLOCO 4 · COMO O CORPO E A EMPRESA QUEBRAM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7680" y="853440"/>
            <a:ext cx="1121664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37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Os três "ismos"</a:t>
            </a:r>
            <a:endParaRPr lang="en-US" sz="3733" b="1" dirty="0">
              <a:solidFill>
                <a:srgbClr val="1A2E35"/>
              </a:solidFill>
              <a:latin typeface="Aptos" panose="0211000402020202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87680" y="1584960"/>
            <a:ext cx="1121664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600" b="1" i="1" dirty="0">
                <a:solidFill>
                  <a:srgbClr val="1A2E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Como a empresa quebra — e a maior parte dessas perdas não aparece na contabilidade.</a:t>
            </a:r>
            <a:endParaRPr lang="en-US" sz="1600" b="1" dirty="0">
              <a:solidFill>
                <a:srgbClr val="1A2E35"/>
              </a:solidFill>
              <a:latin typeface="Aptos" panose="0211000402020202020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26720" y="2255520"/>
            <a:ext cx="3596640" cy="402336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EEE"/>
            </a:solidFill>
            <a:prstDash val="solid"/>
          </a:ln>
          <a:effectLst>
            <a:outerShdw blurRad="762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26720" y="2255520"/>
            <a:ext cx="3596640" cy="121920"/>
          </a:xfrm>
          <a:prstGeom prst="rect">
            <a:avLst/>
          </a:prstGeom>
          <a:solidFill>
            <a:srgbClr val="2E6B6E"/>
          </a:solidFill>
          <a:ln w="12700">
            <a:solidFill>
              <a:srgbClr val="2E6B6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609600" y="2499360"/>
            <a:ext cx="73152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4800" b="1" dirty="0">
                <a:solidFill>
                  <a:srgbClr val="2E6B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48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609600" y="3352800"/>
            <a:ext cx="323088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2400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Absenteísmo</a:t>
            </a:r>
            <a:endParaRPr lang="en-US" sz="24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09600" y="3962400"/>
            <a:ext cx="32308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200" b="1" kern="0" spc="267" dirty="0">
                <a:solidFill>
                  <a:srgbClr val="2E6B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VISÍVEL</a:t>
            </a:r>
            <a:endParaRPr lang="en-US" sz="12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09600" y="4389120"/>
            <a:ext cx="3230880" cy="1706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67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Funcionário falta. Atestado, INSS, afastamento. É o óbvio — e o único que aparece no relatório.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267200" y="2255520"/>
            <a:ext cx="3596640" cy="402336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EEE"/>
            </a:solidFill>
            <a:prstDash val="solid"/>
          </a:ln>
          <a:effectLst>
            <a:outerShdw blurRad="762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4267200" y="2255520"/>
            <a:ext cx="3596640" cy="121920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450080" y="2499360"/>
            <a:ext cx="73152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4800" b="1" dirty="0">
                <a:solidFill>
                  <a:srgbClr val="C0392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48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450080" y="3352800"/>
            <a:ext cx="323088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2400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Presenteísmo</a:t>
            </a:r>
            <a:endParaRPr lang="en-US" sz="24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4450080" y="3962400"/>
            <a:ext cx="32308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200" b="1" kern="0" spc="267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INVISÍVEL · O MAIS CARO</a:t>
            </a:r>
            <a:endParaRPr lang="en-US" sz="12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450080" y="4389120"/>
            <a:ext cx="3230880" cy="1706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67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pessoa vem, bate ponto, senta na cadeira — mas o rendimento despencou. Custa muito mais que o absenteísmo.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8107680" y="2255520"/>
            <a:ext cx="3596640" cy="402336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EEE"/>
            </a:solidFill>
            <a:prstDash val="solid"/>
          </a:ln>
          <a:effectLst>
            <a:outerShdw blurRad="762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8107680" y="2255520"/>
            <a:ext cx="3596640" cy="121920"/>
          </a:xfrm>
          <a:prstGeom prst="rect">
            <a:avLst/>
          </a:prstGeom>
          <a:solidFill>
            <a:srgbClr val="3D8A8E"/>
          </a:solidFill>
          <a:ln w="12700">
            <a:solidFill>
              <a:srgbClr val="3D8A8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8290560" y="2499360"/>
            <a:ext cx="73152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4800" b="1" dirty="0">
                <a:solidFill>
                  <a:srgbClr val="3D8A8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48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8290560" y="3352800"/>
            <a:ext cx="323088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2400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Leaveism</a:t>
            </a:r>
            <a:endParaRPr lang="en-US" sz="24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8290560" y="3962400"/>
            <a:ext cx="32308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200" b="1" kern="0" spc="267" dirty="0">
                <a:solidFill>
                  <a:srgbClr val="3D8A8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ESTÁGIO AVANÇADO</a:t>
            </a:r>
            <a:endParaRPr lang="en-US" sz="12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8290560" y="4389120"/>
            <a:ext cx="3230880" cy="1706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67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Funcionário usa férias ou folga para colocar trabalho em dia — não para descansar. Crise já instalada.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57B4752D-9A8C-92AD-DDA1-5577A9C42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" y="145453"/>
            <a:ext cx="2066637" cy="7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 12">
            <a:extLst>
              <a:ext uri="{FF2B5EF4-FFF2-40B4-BE49-F238E27FC236}">
                <a16:creationId xmlns:a16="http://schemas.microsoft.com/office/drawing/2014/main" id="{FA2E4146-7498-B05E-C187-DDB0FA705D71}"/>
              </a:ext>
            </a:extLst>
          </p:cNvPr>
          <p:cNvSpPr/>
          <p:nvPr/>
        </p:nvSpPr>
        <p:spPr>
          <a:xfrm>
            <a:off x="2137829" y="145455"/>
            <a:ext cx="849212" cy="727456"/>
          </a:xfrm>
          <a:custGeom>
            <a:avLst/>
            <a:gdLst/>
            <a:ahLst/>
            <a:cxnLst/>
            <a:rect l="l" t="t" r="r" b="b"/>
            <a:pathLst>
              <a:path w="2506946" h="616291">
                <a:moveTo>
                  <a:pt x="0" y="0"/>
                </a:moveTo>
                <a:lnTo>
                  <a:pt x="2506946" y="0"/>
                </a:lnTo>
                <a:lnTo>
                  <a:pt x="2506946" y="616291"/>
                </a:lnTo>
                <a:lnTo>
                  <a:pt x="0" y="616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7227"/>
            </a:stretch>
          </a:blipFill>
        </p:spPr>
        <p:txBody>
          <a:bodyPr/>
          <a:lstStyle/>
          <a:p>
            <a:pPr defTabSz="1219170"/>
            <a:endParaRPr lang="en-GB" sz="2179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F93D028-10B1-0AA1-AD6B-DD581E5DE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907" y="5900421"/>
            <a:ext cx="2248093" cy="9575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25E9E8-0D36-5C3D-ADBB-76DB75778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973" y="479502"/>
            <a:ext cx="1320984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FFF3466-887F-B2AE-B892-76D9BB2C0C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6974"/>
          <a:stretch>
            <a:fillRect/>
          </a:stretch>
        </p:blipFill>
        <p:spPr>
          <a:xfrm>
            <a:off x="1" y="121920"/>
            <a:ext cx="12192000" cy="673608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3728789" y="131655"/>
            <a:ext cx="85344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400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BLOCO 5 · CENÁRIO GLOBAL E REGULAÇÃO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7680" y="853440"/>
            <a:ext cx="1121664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37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virada institucional</a:t>
            </a:r>
            <a:endParaRPr lang="en-US" sz="3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87680" y="1828800"/>
            <a:ext cx="5364480" cy="438912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731520" y="2011680"/>
            <a:ext cx="48768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400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MARCO INSTITUCIONAL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731520" y="2438400"/>
            <a:ext cx="4876800" cy="1584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0666" b="1" dirty="0">
                <a:solidFill>
                  <a:srgbClr val="5AADA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</a:t>
            </a:r>
            <a:endParaRPr lang="en-US" sz="10666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731520" y="4084320"/>
            <a:ext cx="4876800" cy="1219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733" i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OIT incluiu "ambiente de trabalho seguro e saudável" entre os direitos humanos fundamentais.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731520" y="5364480"/>
            <a:ext cx="48768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67" b="1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Saúde no trabalho não é só física. É física E mental.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339840" y="1828800"/>
            <a:ext cx="5364480" cy="4389120"/>
          </a:xfrm>
          <a:prstGeom prst="rect">
            <a:avLst/>
          </a:prstGeom>
          <a:solidFill>
            <a:srgbClr val="2E6B6E"/>
          </a:solidFill>
          <a:ln w="12700">
            <a:solidFill>
              <a:srgbClr val="2E6B6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583680" y="2011680"/>
            <a:ext cx="4876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267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INSTRUMENTO INTERNACIONAL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583680" y="2438400"/>
            <a:ext cx="487680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2667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Convenção 190 da OIT</a:t>
            </a:r>
            <a:endParaRPr lang="en-US" sz="26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583680" y="3352800"/>
            <a:ext cx="48768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600" i="1" dirty="0">
                <a:solidFill>
                  <a:srgbClr val="E8EE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primeira regra internacional sobre violência e assédio no trabalho.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583680" y="4145280"/>
            <a:ext cx="48768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67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■  Reconhece o direito a trabalho livre de violência e assédio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583680" y="4730496"/>
            <a:ext cx="48768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67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■  Aplicável ao setor público e privado, formal e informal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583680" y="5315712"/>
            <a:ext cx="48768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67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■  Inclui violência baseada em gênero como categoria específica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99FBC7B-7A01-8044-2A26-C331E540B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" y="145453"/>
            <a:ext cx="2066637" cy="7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2">
            <a:extLst>
              <a:ext uri="{FF2B5EF4-FFF2-40B4-BE49-F238E27FC236}">
                <a16:creationId xmlns:a16="http://schemas.microsoft.com/office/drawing/2014/main" id="{B7D1FECA-744D-D2BC-4F20-FB4BB564E87B}"/>
              </a:ext>
            </a:extLst>
          </p:cNvPr>
          <p:cNvSpPr/>
          <p:nvPr/>
        </p:nvSpPr>
        <p:spPr>
          <a:xfrm>
            <a:off x="2137829" y="145455"/>
            <a:ext cx="849212" cy="727456"/>
          </a:xfrm>
          <a:custGeom>
            <a:avLst/>
            <a:gdLst/>
            <a:ahLst/>
            <a:cxnLst/>
            <a:rect l="l" t="t" r="r" b="b"/>
            <a:pathLst>
              <a:path w="2506946" h="616291">
                <a:moveTo>
                  <a:pt x="0" y="0"/>
                </a:moveTo>
                <a:lnTo>
                  <a:pt x="2506946" y="0"/>
                </a:lnTo>
                <a:lnTo>
                  <a:pt x="2506946" y="616291"/>
                </a:lnTo>
                <a:lnTo>
                  <a:pt x="0" y="616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7227"/>
            </a:stretch>
          </a:blipFill>
        </p:spPr>
        <p:txBody>
          <a:bodyPr/>
          <a:lstStyle/>
          <a:p>
            <a:pPr defTabSz="1219170"/>
            <a:endParaRPr lang="en-GB" sz="2179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D5C5EC-0A75-9616-6708-8459C6537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907" y="5900421"/>
            <a:ext cx="2248093" cy="9575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D90A7D-4577-34D6-9CB1-4A543933D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973" y="479502"/>
            <a:ext cx="1320984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208AD03-54BD-BB1C-FCC4-670AB8F5E5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1" y="15240"/>
            <a:ext cx="12219215" cy="684276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109420" y="98044"/>
            <a:ext cx="85344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400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BLOCO 6 · O QUE FAZER NA PRÁTICA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7680" y="853440"/>
            <a:ext cx="1121664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37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Um ciclo de quatro etapas</a:t>
            </a:r>
            <a:endParaRPr lang="en-US" sz="3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87680" y="1584960"/>
            <a:ext cx="1121664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600" b="1" i="1" dirty="0">
                <a:solidFill>
                  <a:srgbClr val="1A2E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Não é evento. Não é projeto com prazo de fim. É ciclo — repetido a cada trimestre.</a:t>
            </a:r>
            <a:endParaRPr lang="en-US" sz="1600" b="1" dirty="0">
              <a:solidFill>
                <a:srgbClr val="1A2E35"/>
              </a:solidFill>
              <a:latin typeface="Aptos" panose="0211000402020202020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26720" y="2255520"/>
            <a:ext cx="2682240" cy="341376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EEE"/>
            </a:solidFill>
            <a:prstDash val="solid"/>
          </a:ln>
          <a:effectLst>
            <a:outerShdw blurRad="63500" dist="254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Shape 5"/>
          <p:cNvSpPr/>
          <p:nvPr/>
        </p:nvSpPr>
        <p:spPr>
          <a:xfrm>
            <a:off x="1341120" y="2438400"/>
            <a:ext cx="853440" cy="853440"/>
          </a:xfrm>
          <a:prstGeom prst="ellipse">
            <a:avLst/>
          </a:prstGeom>
          <a:solidFill>
            <a:srgbClr val="2E6B6E"/>
          </a:solidFill>
          <a:ln w="12700">
            <a:solidFill>
              <a:srgbClr val="2E6B6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1341120" y="2438400"/>
            <a:ext cx="85344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2933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29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548640" y="3438144"/>
            <a:ext cx="24384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21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Identificar</a:t>
            </a:r>
            <a:endParaRPr lang="en-US" sz="21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48640" y="4023360"/>
            <a:ext cx="24384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400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Onde estão os problemas — com dados de RH, pesquisa anônima e conversa direta.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3328416" y="2255520"/>
            <a:ext cx="2682240" cy="341376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EEE"/>
            </a:solidFill>
            <a:prstDash val="solid"/>
          </a:ln>
          <a:effectLst>
            <a:outerShdw blurRad="63500" dist="254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242816" y="2438400"/>
            <a:ext cx="853440" cy="853440"/>
          </a:xfrm>
          <a:prstGeom prst="ellipse">
            <a:avLst/>
          </a:prstGeom>
          <a:solidFill>
            <a:srgbClr val="3D8A8E"/>
          </a:solidFill>
          <a:ln w="12700">
            <a:solidFill>
              <a:srgbClr val="3D8A8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4242816" y="2438400"/>
            <a:ext cx="85344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2933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29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3450336" y="3438144"/>
            <a:ext cx="24384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21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Prevenir</a:t>
            </a:r>
            <a:endParaRPr lang="en-US" sz="21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3450336" y="4023360"/>
            <a:ext cx="24384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400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Eliminar a raiz, não tampar com curativo. Mexer no desenho do trabalho.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6230112" y="2255520"/>
            <a:ext cx="2682240" cy="341376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EEE"/>
            </a:solidFill>
            <a:prstDash val="solid"/>
          </a:ln>
          <a:effectLst>
            <a:outerShdw blurRad="63500" dist="254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144512" y="2438400"/>
            <a:ext cx="853440" cy="853440"/>
          </a:xfrm>
          <a:prstGeom prst="ellipse">
            <a:avLst/>
          </a:prstGeom>
          <a:solidFill>
            <a:srgbClr val="5AADAD"/>
          </a:solidFill>
          <a:ln w="12700">
            <a:solidFill>
              <a:srgbClr val="5AADAD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144512" y="2438400"/>
            <a:ext cx="85344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2933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29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352032" y="3438144"/>
            <a:ext cx="24384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21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Apoiar</a:t>
            </a:r>
            <a:endParaRPr lang="en-US" sz="21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352032" y="4023360"/>
            <a:ext cx="24384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400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Canais confidenciais, resposta rápida, retorno seguro após afastamento.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9131808" y="2255520"/>
            <a:ext cx="2682240" cy="341376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EEE"/>
            </a:solidFill>
            <a:prstDash val="solid"/>
          </a:ln>
          <a:effectLst>
            <a:outerShdw blurRad="63500" dist="254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10046208" y="2438400"/>
            <a:ext cx="853440" cy="853440"/>
          </a:xfrm>
          <a:prstGeom prst="ellipse">
            <a:avLst/>
          </a:prstGeom>
          <a:solidFill>
            <a:srgbClr val="6B8C8E"/>
          </a:solidFill>
          <a:ln w="12700">
            <a:solidFill>
              <a:srgbClr val="6B8C8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10046208" y="2438400"/>
            <a:ext cx="85344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2933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29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9253728" y="3438144"/>
            <a:ext cx="24384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21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Avaliar</a:t>
            </a:r>
            <a:endParaRPr lang="en-US" sz="21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9253728" y="4023360"/>
            <a:ext cx="24384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400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Monitorar indicadores. Ciclo trimestral, não campanha anual.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426720" y="5852160"/>
            <a:ext cx="11338560" cy="79248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609600" y="5949696"/>
            <a:ext cx="109728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467" i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É ciclo, não evento.   "Fizemos a campanha de Setembro Amarelo, tá resolvido." — </a:t>
            </a:r>
          </a:p>
          <a:p>
            <a:pPr algn="ctr" defTabSz="1219170"/>
            <a:r>
              <a:rPr lang="en-US" sz="1467" i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ITERAR. É todo trimestre.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3DFF8FEC-603F-D53A-61CB-01241BD33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" y="145453"/>
            <a:ext cx="2066637" cy="7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reeform 12">
            <a:extLst>
              <a:ext uri="{FF2B5EF4-FFF2-40B4-BE49-F238E27FC236}">
                <a16:creationId xmlns:a16="http://schemas.microsoft.com/office/drawing/2014/main" id="{6C113A14-D41F-67B4-7F42-C655657BA160}"/>
              </a:ext>
            </a:extLst>
          </p:cNvPr>
          <p:cNvSpPr/>
          <p:nvPr/>
        </p:nvSpPr>
        <p:spPr>
          <a:xfrm>
            <a:off x="2137829" y="145455"/>
            <a:ext cx="849212" cy="727456"/>
          </a:xfrm>
          <a:custGeom>
            <a:avLst/>
            <a:gdLst/>
            <a:ahLst/>
            <a:cxnLst/>
            <a:rect l="l" t="t" r="r" b="b"/>
            <a:pathLst>
              <a:path w="2506946" h="616291">
                <a:moveTo>
                  <a:pt x="0" y="0"/>
                </a:moveTo>
                <a:lnTo>
                  <a:pt x="2506946" y="0"/>
                </a:lnTo>
                <a:lnTo>
                  <a:pt x="2506946" y="616291"/>
                </a:lnTo>
                <a:lnTo>
                  <a:pt x="0" y="616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7227"/>
            </a:stretch>
          </a:blipFill>
        </p:spPr>
        <p:txBody>
          <a:bodyPr/>
          <a:lstStyle/>
          <a:p>
            <a:pPr defTabSz="1219170"/>
            <a:endParaRPr lang="en-GB" sz="2179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AFE7D42-6AB5-ED3E-4C6C-199F59A43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907" y="5900421"/>
            <a:ext cx="2248093" cy="9575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4DC7E9-9555-C2D7-0B5D-A4FF9811E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973" y="479502"/>
            <a:ext cx="1320984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C1DC162-59A8-27CD-AEEB-DABDE2ABB2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082207" y="114151"/>
            <a:ext cx="85344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400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BLOCO 6 · O QUE FAZER NA PRÁTICA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7680" y="781469"/>
            <a:ext cx="1121664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pt-BR" sz="3733" b="1" i="1" dirty="0">
                <a:solidFill>
                  <a:srgbClr val="1A2E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Quatro ações concretas</a:t>
            </a:r>
            <a:endParaRPr lang="pt-BR" sz="3467" b="1" dirty="0">
              <a:solidFill>
                <a:srgbClr val="1A2E35"/>
              </a:solidFill>
              <a:latin typeface="Aptos" panose="0211000402020202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87680" y="1584960"/>
            <a:ext cx="112166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9565" y="1501288"/>
            <a:ext cx="5425440" cy="2072640"/>
          </a:xfrm>
          <a:prstGeom prst="rect">
            <a:avLst/>
          </a:prstGeom>
          <a:solidFill>
            <a:srgbClr val="F0F4F4"/>
          </a:solidFill>
          <a:ln w="12700">
            <a:solidFill>
              <a:srgbClr val="E8EEE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Shape 5"/>
          <p:cNvSpPr/>
          <p:nvPr/>
        </p:nvSpPr>
        <p:spPr>
          <a:xfrm>
            <a:off x="9565" y="1501288"/>
            <a:ext cx="121920" cy="2072640"/>
          </a:xfrm>
          <a:prstGeom prst="rect">
            <a:avLst/>
          </a:prstGeom>
          <a:solidFill>
            <a:srgbClr val="2E6B6E"/>
          </a:solidFill>
          <a:ln w="12700">
            <a:solidFill>
              <a:srgbClr val="2E6B6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314365" y="1623208"/>
            <a:ext cx="499872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2000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Liderança Sênior</a:t>
            </a:r>
            <a:endParaRPr lang="en-US" sz="20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314365" y="2110888"/>
            <a:ext cx="499872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67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Revisar carga e prazo das equipes que reportam a você.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314365" y="2781448"/>
            <a:ext cx="4937760" cy="670560"/>
          </a:xfrm>
          <a:prstGeom prst="rect">
            <a:avLst/>
          </a:prstGeom>
          <a:solidFill>
            <a:srgbClr val="2E6B6E">
              <a:alpha val="20000"/>
            </a:srgbClr>
          </a:solidFill>
          <a:ln w="12700">
            <a:solidFill>
              <a:srgbClr val="2E6B6E">
                <a:alpha val="40000"/>
              </a:srgbClr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36285" y="2818024"/>
            <a:ext cx="475488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i="1" dirty="0">
                <a:solidFill>
                  <a:srgbClr val="2E6B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» Não pergunte 'tá tudo bem?'. Pergunte: 'isso é executável no prazo que eu pedi?'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5861725" y="1501288"/>
            <a:ext cx="5425440" cy="2072640"/>
          </a:xfrm>
          <a:prstGeom prst="rect">
            <a:avLst/>
          </a:prstGeom>
          <a:solidFill>
            <a:srgbClr val="F0F4F4"/>
          </a:solidFill>
          <a:ln w="12700">
            <a:solidFill>
              <a:srgbClr val="E8EEE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5861725" y="1501288"/>
            <a:ext cx="121920" cy="2072640"/>
          </a:xfrm>
          <a:prstGeom prst="rect">
            <a:avLst/>
          </a:prstGeom>
          <a:solidFill>
            <a:srgbClr val="3D8A8E"/>
          </a:solidFill>
          <a:ln w="12700">
            <a:solidFill>
              <a:srgbClr val="3D8A8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166525" y="1623208"/>
            <a:ext cx="499872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2000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Gestor Direto</a:t>
            </a:r>
            <a:endParaRPr lang="en-US" sz="20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166525" y="2110888"/>
            <a:ext cx="499872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67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Quinze minutos por semana com cada pessoa da equipe — sem pauta de entrega.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6166525" y="2781448"/>
            <a:ext cx="4937760" cy="670560"/>
          </a:xfrm>
          <a:prstGeom prst="rect">
            <a:avLst/>
          </a:prstGeom>
          <a:solidFill>
            <a:srgbClr val="3D8A8E">
              <a:alpha val="20000"/>
            </a:srgbClr>
          </a:solidFill>
          <a:ln w="12700">
            <a:solidFill>
              <a:srgbClr val="3D8A8E">
                <a:alpha val="40000"/>
              </a:srgbClr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288445" y="2842260"/>
            <a:ext cx="475488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i="1" dirty="0">
                <a:solidFill>
                  <a:srgbClr val="3D8A8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» Não é para cobrar tarefa. É para perguntar como a pessoa está.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9565" y="3817768"/>
            <a:ext cx="5425440" cy="2072640"/>
          </a:xfrm>
          <a:prstGeom prst="rect">
            <a:avLst/>
          </a:prstGeom>
          <a:solidFill>
            <a:srgbClr val="F0F4F4"/>
          </a:solidFill>
          <a:ln w="12700">
            <a:solidFill>
              <a:srgbClr val="E8EEE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9565" y="3817768"/>
            <a:ext cx="121920" cy="2072640"/>
          </a:xfrm>
          <a:prstGeom prst="rect">
            <a:avLst/>
          </a:prstGeom>
          <a:solidFill>
            <a:srgbClr val="5AADAD"/>
          </a:solidFill>
          <a:ln w="12700">
            <a:solidFill>
              <a:srgbClr val="5AADAD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314365" y="3939688"/>
            <a:ext cx="499872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2000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RH</a:t>
            </a:r>
            <a:endParaRPr lang="en-US" sz="20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314365" y="4427368"/>
            <a:ext cx="499872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67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Mapear absenteísmo POR ÁREA — nunca a média geral.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314365" y="5120640"/>
            <a:ext cx="4937760" cy="670560"/>
          </a:xfrm>
          <a:prstGeom prst="rect">
            <a:avLst/>
          </a:prstGeom>
          <a:solidFill>
            <a:srgbClr val="5AADAD">
              <a:alpha val="20000"/>
            </a:srgbClr>
          </a:solidFill>
          <a:ln w="12700">
            <a:solidFill>
              <a:srgbClr val="5AADAD">
                <a:alpha val="40000"/>
              </a:srgbClr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436285" y="5134504"/>
            <a:ext cx="475488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i="1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» A média esconde o hotspot. O recorte por área revela onde tratar primeiro.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5861725" y="3817768"/>
            <a:ext cx="5425440" cy="2072640"/>
          </a:xfrm>
          <a:prstGeom prst="rect">
            <a:avLst/>
          </a:prstGeom>
          <a:solidFill>
            <a:srgbClr val="F0F4F4"/>
          </a:solidFill>
          <a:ln w="12700">
            <a:solidFill>
              <a:srgbClr val="E8EEE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5861725" y="3817768"/>
            <a:ext cx="121920" cy="2072640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6166525" y="3939688"/>
            <a:ext cx="499872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2000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Colaborador</a:t>
            </a:r>
            <a:endParaRPr lang="en-US" sz="20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6166525" y="4427368"/>
            <a:ext cx="499872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67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Anotar o que sobrecarrega. Usar os canais de feedback que existem.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8" name="Shape 26"/>
          <p:cNvSpPr/>
          <p:nvPr/>
        </p:nvSpPr>
        <p:spPr>
          <a:xfrm>
            <a:off x="6166525" y="5097928"/>
            <a:ext cx="4937760" cy="670560"/>
          </a:xfrm>
          <a:prstGeom prst="rect">
            <a:avLst/>
          </a:prstGeom>
          <a:solidFill>
            <a:srgbClr val="C0392B">
              <a:alpha val="20000"/>
            </a:srgbClr>
          </a:solidFill>
          <a:ln w="12700">
            <a:solidFill>
              <a:srgbClr val="C0392B">
                <a:alpha val="40000"/>
              </a:srgbClr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6288445" y="5134504"/>
            <a:ext cx="475488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i="1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» E não normalizar 55 horas por semana como se fosse virtude.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466284B8-B172-45A8-BF52-EDDFB36F8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" y="145453"/>
            <a:ext cx="2066637" cy="7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reeform 12">
            <a:extLst>
              <a:ext uri="{FF2B5EF4-FFF2-40B4-BE49-F238E27FC236}">
                <a16:creationId xmlns:a16="http://schemas.microsoft.com/office/drawing/2014/main" id="{11E8A638-8709-FF62-1C89-217AD12782D3}"/>
              </a:ext>
            </a:extLst>
          </p:cNvPr>
          <p:cNvSpPr/>
          <p:nvPr/>
        </p:nvSpPr>
        <p:spPr>
          <a:xfrm>
            <a:off x="2137829" y="145455"/>
            <a:ext cx="849212" cy="727456"/>
          </a:xfrm>
          <a:custGeom>
            <a:avLst/>
            <a:gdLst/>
            <a:ahLst/>
            <a:cxnLst/>
            <a:rect l="l" t="t" r="r" b="b"/>
            <a:pathLst>
              <a:path w="2506946" h="616291">
                <a:moveTo>
                  <a:pt x="0" y="0"/>
                </a:moveTo>
                <a:lnTo>
                  <a:pt x="2506946" y="0"/>
                </a:lnTo>
                <a:lnTo>
                  <a:pt x="2506946" y="616291"/>
                </a:lnTo>
                <a:lnTo>
                  <a:pt x="0" y="616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7227"/>
            </a:stretch>
          </a:blipFill>
        </p:spPr>
        <p:txBody>
          <a:bodyPr/>
          <a:lstStyle/>
          <a:p>
            <a:pPr defTabSz="1219170"/>
            <a:endParaRPr lang="en-GB" sz="2179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6030224-DD63-9F11-4627-B910BCFCF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907" y="5900421"/>
            <a:ext cx="2248093" cy="9575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34AB0F-01FB-9466-B369-7050E7594A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973" y="479502"/>
            <a:ext cx="1320984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723AFA-BB58-F93F-395B-4347134202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547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3D8A8E"/>
          </a:solidFill>
          <a:ln w="12700">
            <a:solidFill>
              <a:srgbClr val="3D8A8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87680" y="487680"/>
            <a:ext cx="48768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600" b="1" kern="0" spc="533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CONCLUSÃO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7680" y="975360"/>
            <a:ext cx="11216640" cy="1341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5867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Trabalho saudável é projeto.</a:t>
            </a:r>
            <a:endParaRPr lang="en-US" sz="58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87680" y="2377440"/>
            <a:ext cx="11216640" cy="1219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867" b="1" i="1" dirty="0">
                <a:solidFill>
                  <a:prstClr val="whit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Riscos psicossociais são previsíveis, mensuráveis e geríveis.</a:t>
            </a:r>
            <a:endParaRPr lang="en-US" sz="1867" b="1" dirty="0">
              <a:solidFill>
                <a:prstClr val="white"/>
              </a:solidFill>
              <a:latin typeface="Aptos" panose="02110004020202020204"/>
            </a:endParaRPr>
          </a:p>
          <a:p>
            <a:pPr defTabSz="1219170"/>
            <a:r>
              <a:rPr lang="en-US" sz="1867" b="1" i="1" dirty="0">
                <a:solidFill>
                  <a:prstClr val="whit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 organizações que agirem agora ganham vantagem em saúde, retenção, produtividade e reputação.</a:t>
            </a:r>
            <a:endParaRPr lang="en-US" sz="1867" b="1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87680" y="3779520"/>
            <a:ext cx="426720" cy="426720"/>
          </a:xfrm>
          <a:prstGeom prst="ellipse">
            <a:avLst/>
          </a:prstGeom>
          <a:solidFill>
            <a:srgbClr val="3D8A8E"/>
          </a:solidFill>
          <a:ln w="12700">
            <a:solidFill>
              <a:srgbClr val="3D8A8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87680" y="3779520"/>
            <a:ext cx="4267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600" dirty="0">
                <a:solidFill>
                  <a:srgbClr val="FFFFFF"/>
                </a:solidFill>
                <a:latin typeface="Aptos" panose="02110004020202020204"/>
              </a:rPr>
              <a:t>✓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97280" y="3803904"/>
            <a:ext cx="106070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733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Proteger pessoas é uma obrigação legal, ética e estratégica.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87680" y="4572000"/>
            <a:ext cx="426720" cy="426720"/>
          </a:xfrm>
          <a:prstGeom prst="ellipse">
            <a:avLst/>
          </a:prstGeom>
          <a:solidFill>
            <a:srgbClr val="3D8A8E"/>
          </a:solidFill>
          <a:ln w="12700">
            <a:solidFill>
              <a:srgbClr val="3D8A8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87680" y="4572000"/>
            <a:ext cx="4267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600" dirty="0">
                <a:solidFill>
                  <a:srgbClr val="FFFFFF"/>
                </a:solidFill>
                <a:latin typeface="Aptos" panose="02110004020202020204"/>
              </a:rPr>
              <a:t>✓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097280" y="4596384"/>
            <a:ext cx="106070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733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Mudar a organização do trabalho gera mais resultado do que mudar pessoas.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87680" y="5364480"/>
            <a:ext cx="426720" cy="426720"/>
          </a:xfrm>
          <a:prstGeom prst="ellipse">
            <a:avLst/>
          </a:prstGeom>
          <a:solidFill>
            <a:srgbClr val="3D8A8E"/>
          </a:solidFill>
          <a:ln w="12700">
            <a:solidFill>
              <a:srgbClr val="3D8A8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487680" y="5364480"/>
            <a:ext cx="4267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600" dirty="0">
                <a:solidFill>
                  <a:srgbClr val="FFFFFF"/>
                </a:solidFill>
                <a:latin typeface="Aptos" panose="02110004020202020204"/>
              </a:rPr>
              <a:t>✓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97280" y="5388864"/>
            <a:ext cx="106070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733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Comece pequeno, meça e itere — o ciclo importa mais que o ponto de partida.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87680" y="6400800"/>
            <a:ext cx="1121664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200" b="1" i="1" dirty="0">
                <a:solidFill>
                  <a:srgbClr val="E8E8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Baseado em: OIT — The psychosocial working environment: global developments and pathways for action (2026)</a:t>
            </a:r>
            <a:endParaRPr lang="en-US" sz="1200" b="1" dirty="0">
              <a:solidFill>
                <a:srgbClr val="E8E8E8"/>
              </a:solidFill>
              <a:latin typeface="Aptos" panose="02110004020202020204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BEF6614-3049-CA8E-F705-DE892927E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" y="145453"/>
            <a:ext cx="2066637" cy="7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2">
            <a:extLst>
              <a:ext uri="{FF2B5EF4-FFF2-40B4-BE49-F238E27FC236}">
                <a16:creationId xmlns:a16="http://schemas.microsoft.com/office/drawing/2014/main" id="{0F89C33D-D35C-3DB1-061E-B8D4870B901D}"/>
              </a:ext>
            </a:extLst>
          </p:cNvPr>
          <p:cNvSpPr/>
          <p:nvPr/>
        </p:nvSpPr>
        <p:spPr>
          <a:xfrm>
            <a:off x="2137829" y="145455"/>
            <a:ext cx="849212" cy="727456"/>
          </a:xfrm>
          <a:custGeom>
            <a:avLst/>
            <a:gdLst/>
            <a:ahLst/>
            <a:cxnLst/>
            <a:rect l="l" t="t" r="r" b="b"/>
            <a:pathLst>
              <a:path w="2506946" h="616291">
                <a:moveTo>
                  <a:pt x="0" y="0"/>
                </a:moveTo>
                <a:lnTo>
                  <a:pt x="2506946" y="0"/>
                </a:lnTo>
                <a:lnTo>
                  <a:pt x="2506946" y="616291"/>
                </a:lnTo>
                <a:lnTo>
                  <a:pt x="0" y="616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7227"/>
            </a:stretch>
          </a:blipFill>
        </p:spPr>
        <p:txBody>
          <a:bodyPr/>
          <a:lstStyle/>
          <a:p>
            <a:pPr defTabSz="1219170"/>
            <a:endParaRPr lang="en-GB" sz="2179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4CB51E-29A4-F156-A6F1-5EB6B0BAB4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907" y="5900421"/>
            <a:ext cx="2248093" cy="9575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4C7CB4-F717-38D4-8DD0-1403643A24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973" y="479502"/>
            <a:ext cx="1320984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152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itle 1">
            <a:extLst>
              <a:ext uri="{FF2B5EF4-FFF2-40B4-BE49-F238E27FC236}">
                <a16:creationId xmlns:a16="http://schemas.microsoft.com/office/drawing/2014/main" id="{FD76C992-BDE9-241C-81E8-B9B671FCCF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6473" y="1758825"/>
            <a:ext cx="7009151" cy="455613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GB" altLang="pt-BR" sz="2400" dirty="0"/>
            </a:br>
            <a:br>
              <a:rPr lang="en-GB" altLang="pt-BR" sz="2400" dirty="0"/>
            </a:br>
            <a:r>
              <a:rPr lang="en-GB" altLang="pt-BR" sz="2400" dirty="0" err="1"/>
              <a:t>Contexto</a:t>
            </a:r>
            <a:r>
              <a:rPr lang="en-GB" altLang="pt-BR" sz="2400" dirty="0"/>
              <a:t> Brasileiro</a:t>
            </a:r>
            <a:br>
              <a:rPr lang="en-GB" altLang="pt-BR" sz="2400" dirty="0"/>
            </a:br>
            <a:r>
              <a:rPr lang="pt-BR" altLang="pt-BR" sz="2400" dirty="0"/>
              <a:t>Panorama dos desafios de segurança e saúde ocupacional nos setores agrícola e cafeeiro</a:t>
            </a:r>
            <a:endParaRPr lang="en-GB" altLang="pt-BR" sz="2100" dirty="0"/>
          </a:p>
        </p:txBody>
      </p:sp>
      <p:sp>
        <p:nvSpPr>
          <p:cNvPr id="245763" name="Subtitle 2">
            <a:extLst>
              <a:ext uri="{FF2B5EF4-FFF2-40B4-BE49-F238E27FC236}">
                <a16:creationId xmlns:a16="http://schemas.microsoft.com/office/drawing/2014/main" id="{460FFA7A-0DA6-7BF4-F18A-C68CB3F7C90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6473" y="3498600"/>
            <a:ext cx="7099300" cy="949325"/>
          </a:xfrm>
        </p:spPr>
        <p:txBody>
          <a:bodyPr/>
          <a:lstStyle/>
          <a:p>
            <a:pPr lvl="1" eaLnBrk="1" hangingPunct="1"/>
            <a:r>
              <a:rPr lang="en-GB" altLang="pt-BR" sz="1400" b="1" dirty="0"/>
              <a:t>José Ribeiro – </a:t>
            </a:r>
            <a:r>
              <a:rPr lang="en-GB" altLang="pt-BR" sz="1400" b="1" dirty="0" err="1"/>
              <a:t>Escritório</a:t>
            </a:r>
            <a:r>
              <a:rPr lang="en-GB" altLang="pt-BR" sz="1400" b="1" dirty="0"/>
              <a:t> da OIT para o Brasil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529A-6F12-3AED-8E28-94C236E0F4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91904" y="6858000"/>
            <a:ext cx="4204097" cy="180000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Advancing social justice, promoting decent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F0CF4-9325-D87F-E8B8-10491ACF48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895097" y="6870450"/>
            <a:ext cx="405000" cy="288000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920E6-B2DF-462B-A6DC-145EC52EAFA6}" type="slidenum">
              <a:rPr kumimoji="0" lang="en-GB" sz="135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35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FC47F2B-4BBC-881B-34B5-5F9A80D77D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/>
          <a:srcRect l="3234" t="12107" r="18927" b="19025"/>
          <a:stretch/>
        </p:blipFill>
        <p:spPr/>
      </p:pic>
      <p:sp>
        <p:nvSpPr>
          <p:cNvPr id="245767" name="Date Placeholder 3">
            <a:extLst>
              <a:ext uri="{FF2B5EF4-FFF2-40B4-BE49-F238E27FC236}">
                <a16:creationId xmlns:a16="http://schemas.microsoft.com/office/drawing/2014/main" id="{EC3B769C-F907-7789-8B28-DF396ADADA83}"/>
              </a:ext>
            </a:extLst>
          </p:cNvPr>
          <p:cNvSpPr>
            <a:spLocks noGrp="1" noChangeArrowheads="1"/>
          </p:cNvSpPr>
          <p:nvPr>
            <p:ph type="dt" sz="quarter" idx="14"/>
          </p:nvPr>
        </p:nvSpPr>
        <p:spPr bwMode="auto">
          <a:xfrm>
            <a:off x="286473" y="6585887"/>
            <a:ext cx="2057400" cy="215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defTabSz="685800">
              <a:spcBef>
                <a:spcPts val="1800"/>
              </a:spcBef>
              <a:spcAft>
                <a:spcPts val="450"/>
              </a:spcAft>
              <a:buFont typeface="Arial" panose="020B0604020202020204" pitchFamily="34" charset="0"/>
              <a:defRPr sz="13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ts val="1800"/>
              </a:spcBef>
              <a:spcAft>
                <a:spcPts val="338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defRPr sz="10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ts val="338"/>
              </a:spcBef>
              <a:spcAft>
                <a:spcPts val="338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ts val="338"/>
              </a:spcBef>
              <a:spcAft>
                <a:spcPts val="338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ts val="338"/>
              </a:spcBef>
              <a:spcAft>
                <a:spcPts val="338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ts val="338"/>
              </a:spcBef>
              <a:spcAft>
                <a:spcPts val="338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ts val="338"/>
              </a:spcBef>
              <a:spcAft>
                <a:spcPts val="338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1E2D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Data: 30 de Abril de 2026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8E23389-A8D0-C283-23CF-0C1F3D7AB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687" y="4677048"/>
            <a:ext cx="3981450" cy="165976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B8119AB-3971-9C85-4A22-9548CFA89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687" y="4032732"/>
            <a:ext cx="3981450" cy="6477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3EE39F3-4B0B-6556-C9F6-BE694EB4B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547" y="5584334"/>
            <a:ext cx="2876550" cy="7524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DEFC3-A293-0374-D457-F6C5178D3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AE8B483-5EA4-7FDE-55B9-1D63F8EDE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280" y="0"/>
            <a:ext cx="7711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80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30528-40E2-3FBE-750A-079B8DBAA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3 Marcador de número de diapositiva">
            <a:extLst>
              <a:ext uri="{FF2B5EF4-FFF2-40B4-BE49-F238E27FC236}">
                <a16:creationId xmlns:a16="http://schemas.microsoft.com/office/drawing/2014/main" id="{1FDFF1B3-A93F-3455-7712-B81BE1BA2D8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fld id="{253931A0-341E-4EA5-AEB9-064C0664EB5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6C344C-DBCF-FC8D-5997-BB9F08A404C9}"/>
              </a:ext>
            </a:extLst>
          </p:cNvPr>
          <p:cNvSpPr txBox="1"/>
          <p:nvPr/>
        </p:nvSpPr>
        <p:spPr>
          <a:xfrm>
            <a:off x="0" y="1006652"/>
            <a:ext cx="1219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Os delegados e as delegadas presentes na 110ª Conferência Internacional do Trabalho (CIT), em 10 de junho de 2022, adotaram uma resolução para adicionar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 princípio de um ambiente de trabalho seguro e saudável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aos Princípios e Direitos Fundamentais no Trabalho da OIT (1998).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liberdade sindical e o reconhecimento efetivo do direito à negociação coletiva;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eliminação de todas as formas de trabalho forçado ou obrigatório;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abolição efetiva do trabalho infantil;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eliminação da discriminação em relação ao emprego e à ocupação.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um entorno de trabalho seguro e saudável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ambiente de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trabalho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seguro e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saudável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é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aquele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eliminaram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os riscos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onde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foram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tomadas todas as medidas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práticas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razoáveis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factíveis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reduzi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-los e onde se integra a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prevenção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como parte da cultura organizacional.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As duas novas Convenções fundamentais são a 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Convenção sobre Segurança e Saúde dos Trabalhadores, 1981 (Nº 155) 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e a 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Convenção do Quadro Promocional para a Segurança e Saúde Ocupacional, 2006 (Nº 187)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E3AB757D-C1B5-5E82-8252-27B837588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361" y="44963"/>
            <a:ext cx="7993063" cy="8953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TRABALHO SEGURO E SAUDÁVEL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0" cap="none" spc="0" normalizeH="0" baseline="0" noProof="0" dirty="0">
                <a:ln>
                  <a:noFill/>
                </a:ln>
                <a:solidFill>
                  <a:srgbClr val="35742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PRINCÍPIO E DIREITO FUNDAMENTAL NO TRABALHO!!!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C33BDC7-45F0-A9D5-9295-9C1E1D4765B4}"/>
              </a:ext>
            </a:extLst>
          </p:cNvPr>
          <p:cNvSpPr txBox="1"/>
          <p:nvPr/>
        </p:nvSpPr>
        <p:spPr>
          <a:xfrm>
            <a:off x="197873" y="5597307"/>
            <a:ext cx="1179625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Convenção Nº 155 – 92 ratificações (49% dos 187 Estados-Membros) –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960A55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Ratificada pelo Brasil (18/05/1992)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Convenção Nº 187 -  74 ratificações (40% dos Estados-Membros) –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 tramitação no Congresso Nacional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371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9A0DA90-9366-D791-4A66-B808858CAF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2913"/>
          <a:stretch>
            <a:fillRect/>
          </a:stretch>
        </p:blipFill>
        <p:spPr>
          <a:xfrm>
            <a:off x="0" y="-24476"/>
            <a:ext cx="12192000" cy="6849687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5758927" y="145453"/>
            <a:ext cx="36576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400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ABERTURA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7680" y="853440"/>
            <a:ext cx="11216640" cy="1341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3200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Quantos de vocês conhecem alguém que adoeceu por causa do trabalho?</a:t>
            </a:r>
            <a:endParaRPr lang="en-US" sz="32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87680" y="2072640"/>
            <a:ext cx="1121664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733" i="1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Não por uma máquina. Não por produto químico. Por exaustão. Por pressão. Por assédio.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26720" y="2865120"/>
            <a:ext cx="2682240" cy="231648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EEE"/>
            </a:solidFill>
            <a:prstDash val="solid"/>
          </a:ln>
          <a:effectLst>
            <a:outerShdw blurRad="635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26720" y="2865120"/>
            <a:ext cx="2682240" cy="146304"/>
          </a:xfrm>
          <a:prstGeom prst="rect">
            <a:avLst/>
          </a:prstGeom>
          <a:solidFill>
            <a:srgbClr val="3D8A8E"/>
          </a:solidFill>
          <a:ln w="12700">
            <a:solidFill>
              <a:srgbClr val="3D8A8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548640" y="3169920"/>
            <a:ext cx="24384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7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EXAUSTÃO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548640" y="3962400"/>
            <a:ext cx="24384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467" i="1" dirty="0">
                <a:solidFill>
                  <a:srgbClr val="3D8A8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Fadiga Crônica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3291840" y="2865120"/>
            <a:ext cx="2682240" cy="231648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EEE"/>
            </a:solidFill>
            <a:prstDash val="solid"/>
          </a:ln>
          <a:effectLst>
            <a:outerShdw blurRad="635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3291840" y="2865120"/>
            <a:ext cx="2682240" cy="146304"/>
          </a:xfrm>
          <a:prstGeom prst="rect">
            <a:avLst/>
          </a:prstGeom>
          <a:solidFill>
            <a:srgbClr val="3D8A8E"/>
          </a:solidFill>
          <a:ln w="12700">
            <a:solidFill>
              <a:srgbClr val="3D8A8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3413760" y="3169920"/>
            <a:ext cx="24384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7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PRESSÃO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3413760" y="3962400"/>
            <a:ext cx="24384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467" i="1" dirty="0">
                <a:solidFill>
                  <a:srgbClr val="3D8A8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Metas Excessivas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156960" y="2865120"/>
            <a:ext cx="2682240" cy="231648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EEE"/>
            </a:solidFill>
            <a:prstDash val="solid"/>
          </a:ln>
          <a:effectLst>
            <a:outerShdw blurRad="635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156960" y="2865120"/>
            <a:ext cx="2682240" cy="146304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278880" y="3169920"/>
            <a:ext cx="24384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7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ASSÉDIO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278880" y="3962400"/>
            <a:ext cx="24384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467" i="1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Ambiente Tóxico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9022080" y="2865120"/>
            <a:ext cx="2682240" cy="231648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EEE"/>
            </a:solidFill>
            <a:prstDash val="solid"/>
          </a:ln>
          <a:effectLst>
            <a:outerShdw blurRad="635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9022080" y="2865120"/>
            <a:ext cx="2682240" cy="146304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9144000" y="3169920"/>
            <a:ext cx="24384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7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ADOECIMENTO MENTAL</a:t>
            </a:r>
            <a:endParaRPr lang="en-US" sz="1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9144000" y="3962400"/>
            <a:ext cx="24384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467" i="1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Burnout, Depressão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3108960" y="3901440"/>
            <a:ext cx="121920" cy="121920"/>
          </a:xfrm>
          <a:prstGeom prst="rect">
            <a:avLst/>
          </a:prstGeom>
          <a:solidFill>
            <a:srgbClr val="6B8C8E"/>
          </a:solidFill>
          <a:ln w="12700">
            <a:solidFill>
              <a:srgbClr val="6B8C8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2987040" y="3779520"/>
            <a:ext cx="365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867" dirty="0">
                <a:solidFill>
                  <a:srgbClr val="6B8C8E"/>
                </a:solidFill>
                <a:latin typeface="Aptos" panose="02110004020202020204"/>
              </a:rPr>
              <a:t>→</a:t>
            </a:r>
            <a:endParaRPr lang="en-US" sz="18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5974080" y="3901440"/>
            <a:ext cx="121920" cy="121920"/>
          </a:xfrm>
          <a:prstGeom prst="rect">
            <a:avLst/>
          </a:prstGeom>
          <a:solidFill>
            <a:srgbClr val="6B8C8E"/>
          </a:solidFill>
          <a:ln w="12700">
            <a:solidFill>
              <a:srgbClr val="6B8C8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5852160" y="3779520"/>
            <a:ext cx="365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867" dirty="0">
                <a:solidFill>
                  <a:srgbClr val="6B8C8E"/>
                </a:solidFill>
                <a:latin typeface="Aptos" panose="02110004020202020204"/>
              </a:rPr>
              <a:t>→</a:t>
            </a:r>
            <a:endParaRPr lang="en-US" sz="18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8839200" y="3901440"/>
            <a:ext cx="121920" cy="121920"/>
          </a:xfrm>
          <a:prstGeom prst="rect">
            <a:avLst/>
          </a:prstGeom>
          <a:solidFill>
            <a:srgbClr val="6B8C8E"/>
          </a:solidFill>
          <a:ln w="12700">
            <a:solidFill>
              <a:srgbClr val="6B8C8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8717280" y="3779520"/>
            <a:ext cx="365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867" dirty="0">
                <a:solidFill>
                  <a:srgbClr val="6B8C8E"/>
                </a:solidFill>
                <a:latin typeface="Aptos" panose="02110004020202020204"/>
              </a:rPr>
              <a:t>→</a:t>
            </a:r>
            <a:endParaRPr lang="en-US" sz="18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8" name="Shape 26"/>
          <p:cNvSpPr/>
          <p:nvPr/>
        </p:nvSpPr>
        <p:spPr>
          <a:xfrm>
            <a:off x="426720" y="5303520"/>
            <a:ext cx="11338560" cy="67056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609600" y="5388864"/>
            <a:ext cx="109728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467" b="1" kern="0" spc="133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IMPACTO NO TRABALHO: BAIXA PRODUTIVIDADE · ABSENTEÍSMO · ROTATIVIDADE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6F8FE305-4852-E6A3-27DE-9A5BBB481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" y="145453"/>
            <a:ext cx="2066637" cy="7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reeform 12">
            <a:extLst>
              <a:ext uri="{FF2B5EF4-FFF2-40B4-BE49-F238E27FC236}">
                <a16:creationId xmlns:a16="http://schemas.microsoft.com/office/drawing/2014/main" id="{869EC616-7768-BBB0-0CC2-F29A2CCB79C1}"/>
              </a:ext>
            </a:extLst>
          </p:cNvPr>
          <p:cNvSpPr/>
          <p:nvPr/>
        </p:nvSpPr>
        <p:spPr>
          <a:xfrm>
            <a:off x="2137829" y="145455"/>
            <a:ext cx="849212" cy="727456"/>
          </a:xfrm>
          <a:custGeom>
            <a:avLst/>
            <a:gdLst/>
            <a:ahLst/>
            <a:cxnLst/>
            <a:rect l="l" t="t" r="r" b="b"/>
            <a:pathLst>
              <a:path w="2506946" h="616291">
                <a:moveTo>
                  <a:pt x="0" y="0"/>
                </a:moveTo>
                <a:lnTo>
                  <a:pt x="2506946" y="0"/>
                </a:lnTo>
                <a:lnTo>
                  <a:pt x="2506946" y="616291"/>
                </a:lnTo>
                <a:lnTo>
                  <a:pt x="0" y="616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7227"/>
            </a:stretch>
          </a:blipFill>
        </p:spPr>
        <p:txBody>
          <a:bodyPr/>
          <a:lstStyle/>
          <a:p>
            <a:pPr defTabSz="1219170"/>
            <a:endParaRPr lang="en-GB" sz="2179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82D27F32-A16F-FCD9-5369-C76DDC03860D}"/>
              </a:ext>
            </a:extLst>
          </p:cNvPr>
          <p:cNvSpPr/>
          <p:nvPr/>
        </p:nvSpPr>
        <p:spPr>
          <a:xfrm>
            <a:off x="10662021" y="540725"/>
            <a:ext cx="1210684" cy="672327"/>
          </a:xfrm>
          <a:custGeom>
            <a:avLst/>
            <a:gdLst/>
            <a:ahLst/>
            <a:cxnLst/>
            <a:rect l="l" t="t" r="r" b="b"/>
            <a:pathLst>
              <a:path w="1000496" h="555603">
                <a:moveTo>
                  <a:pt x="0" y="0"/>
                </a:moveTo>
                <a:lnTo>
                  <a:pt x="1000496" y="0"/>
                </a:lnTo>
                <a:lnTo>
                  <a:pt x="1000496" y="555604"/>
                </a:lnTo>
                <a:lnTo>
                  <a:pt x="0" y="555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/>
          <a:lstStyle/>
          <a:p>
            <a:pPr defTabSz="1219170"/>
            <a:endParaRPr lang="en-GB" sz="2179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BB5887E-B9A9-199D-1102-87CC2E173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3907" y="5900421"/>
            <a:ext cx="2248093" cy="9575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D0D3068-2B51-C9F7-1AEE-277B08EEAC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3973" y="479502"/>
            <a:ext cx="1320984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4EAD5-6044-D09B-723D-0196E409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10" y="1035552"/>
            <a:ext cx="11522636" cy="504841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C00000"/>
                </a:solidFill>
              </a:rPr>
              <a:t>Riscos Psicossociais nos Setores Agrícola e Cafeeiro – Agricultores/as e Trabalhadores/as Agrícolas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02CD5-4F07-1668-F948-A176A8B8D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09" y="1678360"/>
            <a:ext cx="11832395" cy="4608364"/>
          </a:xfrm>
        </p:spPr>
        <p:txBody>
          <a:bodyPr>
            <a:normAutofit lnSpcReduction="10000"/>
          </a:bodyPr>
          <a:lstStyle/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BR" b="1" dirty="0"/>
              <a:t>O setor agrícola enfrenta riscos psicossociais complexos devido às condições de trabalho exigentes, longas jornadas e, em muitos casos, isolamento social. </a:t>
            </a:r>
            <a:r>
              <a:rPr lang="es-ES" b="1" dirty="0"/>
              <a:t>​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BR" b="1" dirty="0"/>
              <a:t>Há exposição a altos níveis de estresse, ansiedade e depressão, agravados pela instabilidade financeira, condições de trabalho precárias e com baixo nível de proteção social, além de preocupações com a sucessão na propriedade. 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BR" b="1" dirty="0"/>
              <a:t>As condições estruturais, como a oferta de serviços de saúde na área rural e as exigências físicas do trabalho, agravam os problemas de saúde mental.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BR" b="1" dirty="0"/>
              <a:t>Os efeitos das mudanças climáticas, como o calor excessivo, podem causar distúrbios do sono, alterações comportamentais e diminuição da concentração, o que afeta a saúde e segurança no trabalho e a produtividade.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BR" b="1" dirty="0"/>
              <a:t>Eventos extremos, como secas e inundações, aumentam a carga de trabalho e os níveis de stress, ansiedade e depressão a depender da magnitude de tais eventos – caso das enchentes de 2024 no RS.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7006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6EA70-953D-7492-A7E7-AF74D584D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2F69C6-229D-44A2-0802-FC2966E1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519"/>
            <a:ext cx="12192000" cy="44704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050479FC-E751-01AE-DD29-52D38AD5B139}"/>
              </a:ext>
            </a:extLst>
          </p:cNvPr>
          <p:cNvSpPr txBox="1"/>
          <p:nvPr/>
        </p:nvSpPr>
        <p:spPr>
          <a:xfrm>
            <a:off x="480768" y="0"/>
            <a:ext cx="107465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AFASTAMENTOS POR SAÚDE MENTAL EM </a:t>
            </a:r>
          </a:p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ATIVIDADES SELECIONADAS DO SETOR CAFEEIRO  </a:t>
            </a:r>
          </a:p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BRASIL, 2012-2024 </a:t>
            </a:r>
          </a:p>
          <a:p>
            <a:endParaRPr lang="en-GB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F3669E-5BD9-D666-9FCF-5388E16E1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513" y="5564132"/>
            <a:ext cx="5217065" cy="124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57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1C13A-6BF1-325C-5DD9-D152A6C8C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BE6413C-BED4-2BA2-F3A5-DD00E725D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54" y="1011258"/>
            <a:ext cx="6162675" cy="5648325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6AFDFDBA-09B0-7FC6-E329-F4D3C214ED42}"/>
              </a:ext>
            </a:extLst>
          </p:cNvPr>
          <p:cNvSpPr txBox="1"/>
          <p:nvPr/>
        </p:nvSpPr>
        <p:spPr>
          <a:xfrm>
            <a:off x="2140806" y="198417"/>
            <a:ext cx="68797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ATIVIDADE DE CULTIVO DE CAFÉ - BRASL</a:t>
            </a:r>
          </a:p>
          <a:p>
            <a:pPr algn="ctr"/>
            <a:r>
              <a:rPr lang="pt-BR" sz="2000" b="0" i="0" dirty="0">
                <a:effectLst/>
                <a:latin typeface="Palanquin" panose="020B0004020203020204" pitchFamily="34" charset="0"/>
              </a:rPr>
              <a:t>Afastamentos por Código CID - B31 (2014-2024)</a:t>
            </a:r>
            <a:endParaRPr lang="en-GB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8472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B70EC-1FFF-74F7-AC4A-E51BFBCB4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AA351-7E1D-0C83-527D-84C668884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1" y="1045280"/>
            <a:ext cx="11751013" cy="504841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C00000"/>
                </a:solidFill>
              </a:rPr>
              <a:t>O </a:t>
            </a:r>
            <a:r>
              <a:rPr lang="en-GB" dirty="0" err="1">
                <a:solidFill>
                  <a:srgbClr val="C00000"/>
                </a:solidFill>
              </a:rPr>
              <a:t>Desafio</a:t>
            </a:r>
            <a:r>
              <a:rPr lang="en-GB" dirty="0">
                <a:solidFill>
                  <a:srgbClr val="C00000"/>
                </a:solidFill>
              </a:rPr>
              <a:t> da </a:t>
            </a:r>
            <a:r>
              <a:rPr lang="en-GB" dirty="0" err="1">
                <a:solidFill>
                  <a:srgbClr val="C00000"/>
                </a:solidFill>
              </a:rPr>
              <a:t>Oferta</a:t>
            </a:r>
            <a:r>
              <a:rPr lang="en-GB" dirty="0">
                <a:solidFill>
                  <a:srgbClr val="C00000"/>
                </a:solidFill>
              </a:rPr>
              <a:t> de Serviços de </a:t>
            </a:r>
            <a:r>
              <a:rPr lang="en-GB" dirty="0" err="1">
                <a:solidFill>
                  <a:srgbClr val="C00000"/>
                </a:solidFill>
              </a:rPr>
              <a:t>Atenção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Psicossocial</a:t>
            </a:r>
            <a:r>
              <a:rPr lang="en-GB" dirty="0">
                <a:solidFill>
                  <a:srgbClr val="C00000"/>
                </a:solidFill>
              </a:rPr>
              <a:t> e de </a:t>
            </a:r>
            <a:r>
              <a:rPr lang="pt-BR" dirty="0">
                <a:solidFill>
                  <a:srgbClr val="C00000"/>
                </a:solidFill>
              </a:rPr>
              <a:t>Políticas ou Programas de Atendimento a Pessoas com Transtorno Mental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F5D5C-EB0E-741C-0048-6C7196DB6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91" y="1775637"/>
            <a:ext cx="11626080" cy="4608364"/>
          </a:xfrm>
        </p:spPr>
        <p:txBody>
          <a:bodyPr>
            <a:normAutofit lnSpcReduction="10000"/>
          </a:bodyPr>
          <a:lstStyle/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700" b="1" dirty="0"/>
              <a:t>Segundo dados da Pesquisa de Informações Básicas Municipais (MUNIC) do IBGE referente ao ano de 2023, </a:t>
            </a:r>
            <a:r>
              <a:rPr lang="pt-BR" sz="1700" b="1" u="sng" dirty="0"/>
              <a:t>apenas 46% dos municípios brasileiros possuíam </a:t>
            </a:r>
            <a:r>
              <a:rPr lang="pt-BR" sz="1700" b="1" dirty="0"/>
              <a:t>políticas ou programas de atendimento a pessoas com transtornos mentais.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700" b="1" dirty="0"/>
              <a:t>Entre os Estados com maior produção de café em grão:</a:t>
            </a:r>
          </a:p>
          <a:p>
            <a:pPr marL="0" lvl="2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700" b="1" dirty="0"/>
              <a:t>     Minas Gerais (43,0%)</a:t>
            </a:r>
          </a:p>
          <a:p>
            <a:pPr marL="0" lvl="2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700" b="1" dirty="0"/>
              <a:t>     Espírito Santo (43,6%)</a:t>
            </a:r>
          </a:p>
          <a:p>
            <a:pPr marL="0" lvl="2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700" b="1" dirty="0"/>
              <a:t>     São Paulo (44,8%)</a:t>
            </a:r>
          </a:p>
          <a:p>
            <a:pPr marL="0" lvl="2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700" b="1" dirty="0"/>
              <a:t>     Bahia (50,6%) </a:t>
            </a:r>
          </a:p>
          <a:p>
            <a:pPr lvl="2" algn="just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700" b="1" dirty="0"/>
              <a:t>Com base </a:t>
            </a:r>
            <a:r>
              <a:rPr lang="en-GB" sz="1700" b="1" dirty="0" err="1"/>
              <a:t>nas</a:t>
            </a:r>
            <a:r>
              <a:rPr lang="en-GB" sz="1700" b="1" dirty="0"/>
              <a:t> </a:t>
            </a:r>
            <a:r>
              <a:rPr lang="en-GB" sz="1700" b="1" dirty="0" err="1"/>
              <a:t>fontes</a:t>
            </a:r>
            <a:r>
              <a:rPr lang="en-GB" sz="1700" b="1" dirty="0"/>
              <a:t> de </a:t>
            </a:r>
            <a:r>
              <a:rPr lang="en-GB" sz="1700" b="1" dirty="0" err="1"/>
              <a:t>informações</a:t>
            </a:r>
            <a:r>
              <a:rPr lang="en-GB" sz="1700" b="1" dirty="0"/>
              <a:t> </a:t>
            </a:r>
            <a:r>
              <a:rPr lang="en-GB" sz="1700" b="1" dirty="0" err="1"/>
              <a:t>oriundas</a:t>
            </a:r>
            <a:r>
              <a:rPr lang="en-GB" sz="1700" b="1" dirty="0"/>
              <a:t> do </a:t>
            </a:r>
            <a:r>
              <a:rPr lang="en-GB" sz="1700" b="1" dirty="0" err="1"/>
              <a:t>Ministério</a:t>
            </a:r>
            <a:r>
              <a:rPr lang="en-GB" sz="1700" b="1" dirty="0"/>
              <a:t> da </a:t>
            </a:r>
            <a:r>
              <a:rPr lang="en-GB" sz="1700" b="1" dirty="0" err="1"/>
              <a:t>Saúde</a:t>
            </a:r>
            <a:r>
              <a:rPr lang="en-GB" sz="1700" b="1" dirty="0"/>
              <a:t> e do IBGE, </a:t>
            </a:r>
            <a:r>
              <a:rPr lang="en-GB" sz="1700" b="1" dirty="0" err="1"/>
              <a:t>constatava</a:t>
            </a:r>
            <a:r>
              <a:rPr lang="en-GB" sz="1700" b="1" dirty="0"/>
              <a:t>-se </a:t>
            </a:r>
            <a:r>
              <a:rPr lang="en-GB" sz="1700" b="1" dirty="0" err="1"/>
              <a:t>que</a:t>
            </a:r>
            <a:r>
              <a:rPr lang="en-GB" sz="1700" b="1" dirty="0"/>
              <a:t> </a:t>
            </a:r>
            <a:r>
              <a:rPr lang="en-GB" sz="1700" b="1" dirty="0" err="1"/>
              <a:t>em</a:t>
            </a:r>
            <a:r>
              <a:rPr lang="en-GB" sz="1700" b="1" dirty="0"/>
              <a:t> </a:t>
            </a:r>
            <a:r>
              <a:rPr lang="en-GB" sz="1700" b="1" dirty="0" err="1"/>
              <a:t>março</a:t>
            </a:r>
            <a:r>
              <a:rPr lang="en-GB" sz="1700" b="1" dirty="0"/>
              <a:t> de 2026, no Estado de Minas Gerais, 21 </a:t>
            </a:r>
            <a:r>
              <a:rPr lang="en-GB" sz="1700" b="1" dirty="0" err="1"/>
              <a:t>municípios</a:t>
            </a:r>
            <a:r>
              <a:rPr lang="en-GB" sz="1700" b="1" dirty="0"/>
              <a:t> com </a:t>
            </a:r>
            <a:r>
              <a:rPr lang="en-GB" sz="1700" b="1" dirty="0" err="1"/>
              <a:t>população</a:t>
            </a:r>
            <a:r>
              <a:rPr lang="en-GB" sz="1700" b="1" dirty="0"/>
              <a:t> superior a 15 mil </a:t>
            </a:r>
            <a:r>
              <a:rPr lang="en-GB" sz="1700" b="1" dirty="0" err="1"/>
              <a:t>habitantes</a:t>
            </a:r>
            <a:r>
              <a:rPr lang="en-GB" sz="1700" b="1" dirty="0"/>
              <a:t> </a:t>
            </a:r>
            <a:r>
              <a:rPr lang="en-GB" sz="1700" b="1" dirty="0" err="1"/>
              <a:t>não</a:t>
            </a:r>
            <a:r>
              <a:rPr lang="en-GB" sz="1700" b="1" dirty="0"/>
              <a:t> </a:t>
            </a:r>
            <a:r>
              <a:rPr lang="en-GB" sz="1700" b="1" dirty="0" err="1"/>
              <a:t>possuíam</a:t>
            </a:r>
            <a:r>
              <a:rPr lang="en-GB" sz="1700" b="1" dirty="0"/>
              <a:t> Centro de </a:t>
            </a:r>
            <a:r>
              <a:rPr lang="en-GB" sz="1700" b="1" dirty="0" err="1"/>
              <a:t>Atenção</a:t>
            </a:r>
            <a:r>
              <a:rPr lang="en-GB" sz="1700" b="1" dirty="0"/>
              <a:t> </a:t>
            </a:r>
            <a:r>
              <a:rPr lang="en-GB" sz="1700" b="1" dirty="0" err="1"/>
              <a:t>Psicossocial</a:t>
            </a:r>
            <a:r>
              <a:rPr lang="en-GB" sz="1700" b="1" dirty="0"/>
              <a:t> (CAPS). </a:t>
            </a:r>
          </a:p>
          <a:p>
            <a:pPr lvl="2" algn="just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700" b="1" dirty="0" err="1"/>
              <a:t>Dentre</a:t>
            </a:r>
            <a:r>
              <a:rPr lang="en-GB" sz="1700" b="1" dirty="0"/>
              <a:t> </a:t>
            </a:r>
            <a:r>
              <a:rPr lang="en-GB" sz="1700" b="1" dirty="0" err="1"/>
              <a:t>estes</a:t>
            </a:r>
            <a:r>
              <a:rPr lang="en-GB" sz="1700" b="1" dirty="0"/>
              <a:t> 21 </a:t>
            </a:r>
            <a:r>
              <a:rPr lang="en-GB" sz="1700" b="1" dirty="0" err="1"/>
              <a:t>municípios</a:t>
            </a:r>
            <a:r>
              <a:rPr lang="en-GB" sz="1700" b="1" dirty="0"/>
              <a:t> </a:t>
            </a:r>
            <a:r>
              <a:rPr lang="en-GB" sz="1700" b="1" dirty="0" err="1"/>
              <a:t>sem</a:t>
            </a:r>
            <a:r>
              <a:rPr lang="en-GB" sz="1700" b="1" dirty="0"/>
              <a:t> CAPS, vale </a:t>
            </a:r>
            <a:r>
              <a:rPr lang="en-GB" sz="1700" b="1" dirty="0" err="1"/>
              <a:t>destacar</a:t>
            </a:r>
            <a:r>
              <a:rPr lang="en-GB" sz="1700" b="1" dirty="0"/>
              <a:t> </a:t>
            </a:r>
            <a:r>
              <a:rPr lang="en-GB" sz="1700" b="1" dirty="0" err="1"/>
              <a:t>que</a:t>
            </a:r>
            <a:r>
              <a:rPr lang="en-GB" sz="1700" b="1" dirty="0"/>
              <a:t> </a:t>
            </a:r>
            <a:r>
              <a:rPr lang="en-GB" sz="1700" b="1" dirty="0" err="1"/>
              <a:t>em</a:t>
            </a:r>
            <a:r>
              <a:rPr lang="en-GB" sz="1700" b="1" dirty="0"/>
              <a:t> 6 deles o café era a </a:t>
            </a:r>
            <a:r>
              <a:rPr lang="en-GB" sz="1700" b="1" dirty="0" err="1"/>
              <a:t>cultura</a:t>
            </a:r>
            <a:r>
              <a:rPr lang="en-GB" sz="1700" b="1" dirty="0"/>
              <a:t> </a:t>
            </a:r>
            <a:r>
              <a:rPr lang="en-GB" sz="1700" b="1" dirty="0" err="1"/>
              <a:t>que</a:t>
            </a:r>
            <a:r>
              <a:rPr lang="en-GB" sz="1700" b="1" dirty="0"/>
              <a:t> </a:t>
            </a:r>
            <a:r>
              <a:rPr lang="en-GB" sz="1700" b="1" dirty="0" err="1"/>
              <a:t>mais</a:t>
            </a:r>
            <a:r>
              <a:rPr lang="en-GB" sz="1700" b="1" dirty="0"/>
              <a:t> </a:t>
            </a:r>
            <a:r>
              <a:rPr lang="en-GB" sz="1700" b="1" dirty="0" err="1"/>
              <a:t>contribuía</a:t>
            </a:r>
            <a:r>
              <a:rPr lang="en-GB" sz="1700" b="1" dirty="0"/>
              <a:t> para o Valor Adicionado Bruto (VAB) da </a:t>
            </a:r>
            <a:r>
              <a:rPr lang="en-GB" sz="1700" b="1" dirty="0" err="1"/>
              <a:t>atividade</a:t>
            </a:r>
            <a:r>
              <a:rPr lang="en-GB" sz="1700" b="1" dirty="0"/>
              <a:t> </a:t>
            </a:r>
            <a:r>
              <a:rPr lang="en-GB" sz="1700" b="1" dirty="0" err="1"/>
              <a:t>agropecuária</a:t>
            </a:r>
            <a:r>
              <a:rPr lang="en-GB" sz="1700" b="1" dirty="0"/>
              <a:t>. </a:t>
            </a:r>
          </a:p>
          <a:p>
            <a:pPr marL="0" lvl="2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1700" b="1" dirty="0"/>
          </a:p>
        </p:txBody>
      </p:sp>
    </p:spTree>
    <p:extLst>
      <p:ext uri="{BB962C8B-B14F-4D97-AF65-F5344CB8AC3E}">
        <p14:creationId xmlns:p14="http://schemas.microsoft.com/office/powerpoint/2010/main" val="952481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AAC87-9724-ACE3-69CB-30C195221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C623994-B8C0-A5CB-ECEA-8555669C3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58"/>
            <a:ext cx="52305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086446-4734-9D89-4BA8-1CB98A56A24B}"/>
              </a:ext>
            </a:extLst>
          </p:cNvPr>
          <p:cNvSpPr txBox="1"/>
          <p:nvPr/>
        </p:nvSpPr>
        <p:spPr>
          <a:xfrm>
            <a:off x="5462189" y="1194397"/>
            <a:ext cx="63764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Cerca de 70% da força de trabalho global (2,4 bilhões de pessoas) está exposta a graves riscos para a saúde relacionados com as mudanças climáticas e as medidas de SST têm dificuldade em fazer face a esta ameaça crescente.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230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48B6F7-9A9D-1F2B-157F-A9342149F659}"/>
              </a:ext>
            </a:extLst>
          </p:cNvPr>
          <p:cNvSpPr txBox="1"/>
          <p:nvPr/>
        </p:nvSpPr>
        <p:spPr>
          <a:xfrm>
            <a:off x="5462189" y="2148504"/>
            <a:ext cx="6376406" cy="5506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 relatório estima que, a cada ano, 22,9 milhões de lesões ocupacionais e 18.970 óbitos estejam relacionadas com a exposição ao calor excessivo, decorrentes do aumento global das temperaturas.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Entre os grupos com maior risco de exposição figuram as pessoas ocupadas em atividades que exigem esforço físico, a exemplo do setor agropecuário e construção civil.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23005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Brasil, estas duas atividades abrigavam 15,3 milhões de trabalhadores/as e respondiam por 15% do total de pessoas ocupadas durante o 4º trimestre de 2025 (PNAD-C/IBGE)  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t-BR" sz="1400" b="1" dirty="0">
                <a:solidFill>
                  <a:srgbClr val="230050">
                    <a:lumMod val="75000"/>
                    <a:lumOff val="25000"/>
                  </a:srgbClr>
                </a:solidFill>
                <a:latin typeface="Arial" panose="020B0604020202020204"/>
              </a:rPr>
              <a:t>Especificamente no setor agropecuário eram 7,8 milhões de pessoas ocupadas (7,6% do total) 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23005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</a:t>
            </a: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3005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ati</a:t>
            </a:r>
            <a:r>
              <a:rPr lang="pt-BR" sz="1400" b="1" dirty="0" err="1">
                <a:solidFill>
                  <a:srgbClr val="230050">
                    <a:lumMod val="75000"/>
                    <a:lumOff val="25000"/>
                  </a:srgbClr>
                </a:solidFill>
                <a:latin typeface="Arial" panose="020B0604020202020204"/>
              </a:rPr>
              <a:t>vidade</a:t>
            </a:r>
            <a:r>
              <a:rPr lang="pt-BR" sz="1400" b="1" dirty="0">
                <a:solidFill>
                  <a:srgbClr val="230050">
                    <a:lumMod val="75000"/>
                    <a:lumOff val="25000"/>
                  </a:srgbClr>
                </a:solidFill>
                <a:latin typeface="Arial" panose="020B0604020202020204"/>
              </a:rPr>
              <a:t> de </a:t>
            </a:r>
            <a:r>
              <a:rPr lang="pt-BR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AGRICULTURA</a:t>
            </a:r>
            <a:r>
              <a:rPr lang="pt-BR" sz="1400" b="1" dirty="0">
                <a:solidFill>
                  <a:srgbClr val="230050">
                    <a:lumMod val="75000"/>
                    <a:lumOff val="25000"/>
                  </a:srgbClr>
                </a:solidFill>
                <a:latin typeface="Arial" panose="020B0604020202020204"/>
              </a:rPr>
              <a:t> absorvia cerca de 4,5 milhões de trabalhadores/as (4,4% da ocupação total) – Taxa de Informalidade de 75% 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23005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CULTIVO DE CAFÉ </a:t>
            </a:r>
            <a:r>
              <a:rPr lang="pt-BR" sz="1400" b="1" dirty="0">
                <a:solidFill>
                  <a:srgbClr val="230050">
                    <a:lumMod val="75000"/>
                    <a:lumOff val="25000"/>
                  </a:srgbClr>
                </a:solidFill>
                <a:latin typeface="Arial" panose="020B0604020202020204"/>
              </a:rPr>
              <a:t>ocupava 570 mil pessoas – o correspondente a 12,7% da agricultura. A Taxa de Informalidade era de 81%.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rgbClr val="23005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rgbClr val="23005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rgbClr val="230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DEE14-1CD5-7CCE-DBAB-D9AE26D309B2}"/>
              </a:ext>
            </a:extLst>
          </p:cNvPr>
          <p:cNvSpPr txBox="1"/>
          <p:nvPr/>
        </p:nvSpPr>
        <p:spPr>
          <a:xfrm>
            <a:off x="5132579" y="424956"/>
            <a:ext cx="6050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1" dirty="0">
                <a:solidFill>
                  <a:srgbClr val="7030A0"/>
                </a:solidFill>
                <a:latin typeface="Arial" panose="020B0604020202020204"/>
              </a:rPr>
              <a:t>SINTETIZANDO ALGUMAS EVIDÊNCIAS ESTRATÉGICAS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1" dirty="0">
                <a:solidFill>
                  <a:srgbClr val="7030A0"/>
                </a:solidFill>
                <a:latin typeface="Arial" panose="020B0604020202020204"/>
              </a:rPr>
              <a:t>DE BASE DE CONHECIMENTO  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820EEA1-7675-3267-050C-3C5D9021F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319" y="1331011"/>
            <a:ext cx="1190107" cy="119010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0EA7C6A-6653-7B05-89FC-8B20BE90A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089" y="1331012"/>
            <a:ext cx="1190106" cy="119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64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C91A2-EBC3-857C-2F4B-B09ED501E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421EF-113E-1D36-99B3-38DD979AE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833" y="672958"/>
            <a:ext cx="7474334" cy="551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26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B1DED-E5C9-0C3B-A87F-5F5B97104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477764-9450-B989-6D2A-E1D14F25F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771" y="1161502"/>
            <a:ext cx="8784772" cy="4847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3D226C-7DF9-7F6C-606E-46302FBC507E}"/>
              </a:ext>
            </a:extLst>
          </p:cNvPr>
          <p:cNvSpPr txBox="1"/>
          <p:nvPr/>
        </p:nvSpPr>
        <p:spPr>
          <a:xfrm>
            <a:off x="2035629" y="95794"/>
            <a:ext cx="776151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DECRETAÇÕES DE ANORMALIDADE POR DESASTRES</a:t>
            </a:r>
          </a:p>
          <a:p>
            <a:pPr algn="ctr"/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BRASIL, 2013-2024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4681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75AF5-BA65-845B-50C4-23235F6E8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A3B953-6B21-F89B-BD6F-888D7E0E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315" y="1072039"/>
            <a:ext cx="8582424" cy="5229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CB79A7-722C-87A5-60B2-6F27B90309ED}"/>
              </a:ext>
            </a:extLst>
          </p:cNvPr>
          <p:cNvSpPr txBox="1"/>
          <p:nvPr/>
        </p:nvSpPr>
        <p:spPr>
          <a:xfrm>
            <a:off x="2373086" y="329618"/>
            <a:ext cx="68797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PRINCIPAIS TIPOS DE DESASTRES ENTRE 2013-2024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2635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14E0B-7507-4EEE-20AB-0E2DB77F4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B00E40-6776-7A10-F7F7-647EBA503143}"/>
              </a:ext>
            </a:extLst>
          </p:cNvPr>
          <p:cNvSpPr txBox="1"/>
          <p:nvPr/>
        </p:nvSpPr>
        <p:spPr>
          <a:xfrm>
            <a:off x="2514600" y="144561"/>
            <a:ext cx="7162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8CE16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DANOS HUMANOS POR DESASTRES ENTRE 2013-2024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30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BC6C61-F623-0F3D-B72D-DFDEAB21B3BA}"/>
              </a:ext>
            </a:extLst>
          </p:cNvPr>
          <p:cNvSpPr txBox="1"/>
          <p:nvPr/>
        </p:nvSpPr>
        <p:spPr>
          <a:xfrm>
            <a:off x="435428" y="1290935"/>
            <a:ext cx="1062445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pt-BR" sz="2400" b="1" i="0" u="none" strike="noStrike" baseline="0" dirty="0">
                <a:latin typeface="PublicSans-Light"/>
              </a:rPr>
              <a:t> A</a:t>
            </a:r>
            <a:r>
              <a:rPr lang="pt-BR" sz="2400" b="0" i="0" u="none" strike="noStrike" baseline="0" dirty="0">
                <a:latin typeface="PublicSans-Light"/>
              </a:rPr>
              <a:t> </a:t>
            </a:r>
            <a:r>
              <a:rPr lang="pt-BR" sz="2400" b="1" i="0" u="none" strike="noStrike" baseline="0" dirty="0">
                <a:latin typeface="PublicSans-Light"/>
              </a:rPr>
              <a:t>CNM destaca que, entre janeiro de 2013 e dezembro de 2024, os desastres impactaram mais de 473,2 milhões* de pessoas em todo o território brasileiro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pt-BR" sz="2400" b="1" dirty="0">
              <a:latin typeface="PublicSans-Light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2400" b="1" dirty="0">
                <a:latin typeface="PublicSans-Light"/>
              </a:rPr>
              <a:t> Durante o mesmo período, os </a:t>
            </a:r>
            <a:r>
              <a:rPr lang="pt-BR" sz="2400" b="1" i="0" u="none" strike="noStrike" baseline="0" dirty="0">
                <a:latin typeface="PublicSans-Light"/>
              </a:rPr>
              <a:t>desastres registrados no Brasil resultaram, lamentavelmente, em 2.978 mortes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pt-BR" sz="2400" b="1" dirty="0">
              <a:latin typeface="PublicSans-Light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2400" b="1" i="0" u="none" strike="noStrike" baseline="0" dirty="0">
                <a:latin typeface="PublicSans-Light"/>
              </a:rPr>
              <a:t> O número de desabrigados alcançou 1,07 milhão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pt-BR" sz="2400" b="1" dirty="0">
              <a:latin typeface="PublicSans-Light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pt-BR" sz="2400" b="1" i="0" u="none" strike="noStrike" baseline="0" dirty="0">
              <a:latin typeface="PublicSans-Light"/>
            </a:endParaRPr>
          </a:p>
          <a:p>
            <a:pPr algn="just"/>
            <a:r>
              <a:rPr lang="pt-BR" b="1" dirty="0">
                <a:latin typeface="PublicSans-Light"/>
              </a:rPr>
              <a:t>* Uma mesma pessoa pode ter sido afetada por diferentes eventos ao longo dos anos, o que</a:t>
            </a:r>
          </a:p>
          <a:p>
            <a:pPr algn="just"/>
            <a:r>
              <a:rPr lang="pt-BR" b="1" dirty="0">
                <a:latin typeface="PublicSans-Light"/>
              </a:rPr>
              <a:t>evidencia a recorrência dos desastres no país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01872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130EF-C54D-E897-FD4A-D297245FD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1558D4-F50C-9AF9-AEFD-D8C1EFF10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603" y="542108"/>
            <a:ext cx="7507137" cy="5505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9612F-AD80-488D-D6CA-AD7707A93D4F}"/>
              </a:ext>
            </a:extLst>
          </p:cNvPr>
          <p:cNvSpPr txBox="1"/>
          <p:nvPr/>
        </p:nvSpPr>
        <p:spPr>
          <a:xfrm>
            <a:off x="1117787" y="6126761"/>
            <a:ext cx="9546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A CNM destaca que, entre 2013 e 2024, os prejuízos econômicos registrados no Brasil  ultrapassaram R$ 732,2 bilhões, sendo 456,4 em prejuízos privados (62,3% do total) 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481B8A-0203-6FBD-CFFF-C671B7C09BEE}"/>
              </a:ext>
            </a:extLst>
          </p:cNvPr>
          <p:cNvSpPr txBox="1"/>
          <p:nvPr/>
        </p:nvSpPr>
        <p:spPr>
          <a:xfrm>
            <a:off x="2950029" y="95794"/>
            <a:ext cx="6019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OS CUSTOS FINANCEIROS DOS DESASTRES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806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A2EBF8F-02BE-98BB-23A7-BD206CFDD0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90" t="27627" b="-1"/>
          <a:stretch>
            <a:fillRect/>
          </a:stretch>
        </p:blipFill>
        <p:spPr>
          <a:xfrm>
            <a:off x="0" y="213360"/>
            <a:ext cx="12192000" cy="6638712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947961" y="152400"/>
            <a:ext cx="48768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400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 · CONCEITO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7680" y="792480"/>
            <a:ext cx="1121664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37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 que são riscos psicossociais?</a:t>
            </a:r>
            <a:endParaRPr lang="en-US" sz="3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87680" y="1584960"/>
            <a:ext cx="1121664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733" b="1" i="1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Características do trabalho que podem prejudicar a saúde mental e física do trabalhador.</a:t>
            </a:r>
            <a:endParaRPr lang="en-US" sz="1733" b="1" dirty="0">
              <a:solidFill>
                <a:srgbClr val="000000"/>
              </a:solidFill>
              <a:latin typeface="Aptos" panose="0211000402020202020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26720" y="2255520"/>
            <a:ext cx="2682240" cy="365760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48640" y="2377440"/>
            <a:ext cx="24384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Como o trabalho é desenhado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548640" y="3169920"/>
            <a:ext cx="2438400" cy="2560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Sobrecarga, ritmo excessivo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defTabSz="1219170"/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Monotonia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defTabSz="1219170"/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Exigências emocionais elevadas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defTabSz="1219170"/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Falta de autonomia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9" name="Shape 7"/>
          <p:cNvSpPr/>
          <p:nvPr/>
        </p:nvSpPr>
        <p:spPr>
          <a:xfrm>
            <a:off x="3328416" y="2255520"/>
            <a:ext cx="2682240" cy="3657600"/>
          </a:xfrm>
          <a:prstGeom prst="rect">
            <a:avLst/>
          </a:prstGeom>
          <a:solidFill>
            <a:srgbClr val="2E6B6E"/>
          </a:solidFill>
          <a:ln w="12700">
            <a:solidFill>
              <a:srgbClr val="2E6B6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3450336" y="2377440"/>
            <a:ext cx="24384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Como é organizado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450336" y="3169920"/>
            <a:ext cx="2438400" cy="2560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Liderança sem suporte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defTabSz="1219170"/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Papéis pouco claros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defTabSz="1219170"/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Falta de reconhecimento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defTabSz="1219170"/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Comunicação deficiente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230112" y="2255520"/>
            <a:ext cx="2682240" cy="365760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352032" y="2377440"/>
            <a:ext cx="24384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Como as pessoas se relacionam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352032" y="3169920"/>
            <a:ext cx="2438400" cy="2560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Insegurança no emprego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defTabSz="1219170"/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Jornadas imprevisíveis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defTabSz="1219170"/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Violência e assédio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9131808" y="2255520"/>
            <a:ext cx="2682240" cy="3657600"/>
          </a:xfrm>
          <a:prstGeom prst="rect">
            <a:avLst/>
          </a:prstGeom>
          <a:solidFill>
            <a:srgbClr val="2E6B6E"/>
          </a:solidFill>
          <a:ln w="12700">
            <a:solidFill>
              <a:srgbClr val="2E6B6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9253728" y="2377440"/>
            <a:ext cx="24384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Como a empresa funciona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253728" y="3169920"/>
            <a:ext cx="2438400" cy="2560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Cultura inflexível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defTabSz="1219170"/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Falta de canais de feedback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defTabSz="1219170"/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Ambiente hostil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1FC3371-CB86-8F88-8823-2847704AC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" y="137695"/>
            <a:ext cx="2066637" cy="7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2">
            <a:extLst>
              <a:ext uri="{FF2B5EF4-FFF2-40B4-BE49-F238E27FC236}">
                <a16:creationId xmlns:a16="http://schemas.microsoft.com/office/drawing/2014/main" id="{9816EDF2-004B-73BC-2D6F-53372F6DBEBC}"/>
              </a:ext>
            </a:extLst>
          </p:cNvPr>
          <p:cNvSpPr/>
          <p:nvPr/>
        </p:nvSpPr>
        <p:spPr>
          <a:xfrm>
            <a:off x="2137829" y="137696"/>
            <a:ext cx="849212" cy="727456"/>
          </a:xfrm>
          <a:custGeom>
            <a:avLst/>
            <a:gdLst/>
            <a:ahLst/>
            <a:cxnLst/>
            <a:rect l="l" t="t" r="r" b="b"/>
            <a:pathLst>
              <a:path w="2506946" h="616291">
                <a:moveTo>
                  <a:pt x="0" y="0"/>
                </a:moveTo>
                <a:lnTo>
                  <a:pt x="2506946" y="0"/>
                </a:lnTo>
                <a:lnTo>
                  <a:pt x="2506946" y="616291"/>
                </a:lnTo>
                <a:lnTo>
                  <a:pt x="0" y="616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7227"/>
            </a:stretch>
          </a:blipFill>
        </p:spPr>
        <p:txBody>
          <a:bodyPr/>
          <a:lstStyle/>
          <a:p>
            <a:pPr defTabSz="1219170"/>
            <a:endParaRPr lang="en-GB" sz="2179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8E5E4A8-D955-D05A-4AB6-08547388F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907" y="5892662"/>
            <a:ext cx="2248093" cy="9575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0ABC00-FE93-AB03-9C75-932A497E2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973" y="471744"/>
            <a:ext cx="1320984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C52F9-9478-CA49-B7EA-90614174C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9A70AE-7F8C-904F-AB4B-2C41743A3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89" y="1555229"/>
            <a:ext cx="5501722" cy="4421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C2EB51-74C9-517D-CFA7-DA1081AE6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391" y="1555229"/>
            <a:ext cx="5306938" cy="2653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292D8-B15A-00EE-9703-7667E56E9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793" y="281551"/>
            <a:ext cx="6084335" cy="707197"/>
          </a:xfrm>
          <a:prstGeom prst="rect">
            <a:avLst/>
          </a:prstGeom>
        </p:spPr>
      </p:pic>
      <p:sp>
        <p:nvSpPr>
          <p:cNvPr id="2" name="Lightning Bolt 1">
            <a:extLst>
              <a:ext uri="{FF2B5EF4-FFF2-40B4-BE49-F238E27FC236}">
                <a16:creationId xmlns:a16="http://schemas.microsoft.com/office/drawing/2014/main" id="{B37CB5ED-812A-6781-C4CA-6CB94D214525}"/>
              </a:ext>
            </a:extLst>
          </p:cNvPr>
          <p:cNvSpPr/>
          <p:nvPr/>
        </p:nvSpPr>
        <p:spPr>
          <a:xfrm>
            <a:off x="592011" y="2387338"/>
            <a:ext cx="642901" cy="90497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id="{24B6E3D4-4F70-5CD1-B8CE-76875774A437}"/>
              </a:ext>
            </a:extLst>
          </p:cNvPr>
          <p:cNvSpPr/>
          <p:nvPr/>
        </p:nvSpPr>
        <p:spPr>
          <a:xfrm>
            <a:off x="4481749" y="2677212"/>
            <a:ext cx="1334589" cy="615099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660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437FEE6-5A64-B882-DB75-C409AF4DD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051" y="1105451"/>
            <a:ext cx="4516740" cy="5612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9CCA9F-5FDB-6C67-9C08-F9AA0E2C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857" y="138914"/>
            <a:ext cx="829128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79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6E144-CF95-C37D-6ADC-BB75B4189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FF098-2913-63FE-D457-EACC5E91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006" y="0"/>
            <a:ext cx="6669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87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3EC80-0F41-39C7-1314-B9567A56D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A7CAD7-94FC-C6C3-8CEA-055F74C14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910" y="232591"/>
            <a:ext cx="8755006" cy="5182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BFEBC8-AC6B-1335-E25D-13C3E3066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832" y="5415025"/>
            <a:ext cx="8329547" cy="27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0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01338-646A-EA86-6567-11AE13F34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42AA71-FE2E-246F-4C04-43D695D96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037" y="288259"/>
            <a:ext cx="9233637" cy="463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16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CFB92-2F46-0210-5E7F-77FF50496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0F0D7-36C5-FD4C-45D0-FFF930E0A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207"/>
            <a:ext cx="12192000" cy="5988793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026AF02A-7CB2-CE4D-A558-028E2AEA4105}"/>
              </a:ext>
            </a:extLst>
          </p:cNvPr>
          <p:cNvSpPr txBox="1"/>
          <p:nvPr/>
        </p:nvSpPr>
        <p:spPr>
          <a:xfrm>
            <a:off x="2670243" y="183472"/>
            <a:ext cx="7162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8CE164">
                    <a:lumMod val="50000"/>
                  </a:srgbClr>
                </a:solidFill>
                <a:latin typeface="Arial" panose="020B0604020202020204"/>
              </a:rPr>
              <a:t>NOTIFICAÇÕES POR AGROTÓXICO – USO AGRÍCOLA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8CE164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8CE16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BRASIL, 2021-2025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30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44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9C441-B8A8-A7A9-2609-713925C25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60B53-A9C5-E207-76B8-436BA4526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600"/>
            <a:ext cx="12192000" cy="59814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333B232D-7A16-DC18-2C7D-CA85E7350526}"/>
              </a:ext>
            </a:extLst>
          </p:cNvPr>
          <p:cNvSpPr txBox="1"/>
          <p:nvPr/>
        </p:nvSpPr>
        <p:spPr>
          <a:xfrm>
            <a:off x="2140086" y="199492"/>
            <a:ext cx="88132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8CE164">
                    <a:lumMod val="50000"/>
                  </a:srgbClr>
                </a:solidFill>
                <a:latin typeface="Arial" panose="020B0604020202020204"/>
              </a:rPr>
              <a:t>ÓBITOS - INTOXICAÇÃO POR AGROTÓXICO, USO AGRÍCOLA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8CE164">
                    <a:lumMod val="50000"/>
                  </a:srgbClr>
                </a:solidFill>
                <a:latin typeface="Arial" panose="020B0604020202020204"/>
              </a:rPr>
              <a:t>BRASIL, 2021-2025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8CE16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30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220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>
            <a:extLst>
              <a:ext uri="{FF2B5EF4-FFF2-40B4-BE49-F238E27FC236}">
                <a16:creationId xmlns:a16="http://schemas.microsoft.com/office/drawing/2014/main" id="{7E57F9EA-C467-FCF0-0FC1-C35D66B26B6F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2694782" y="4140200"/>
            <a:ext cx="6661150" cy="240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y="-50000" kx="2453608" rotWithShape="0">
              <a:srgbClr val="808080"/>
            </a:outerShdw>
          </a:effectLst>
        </p:spPr>
        <p:txBody>
          <a:bodyPr lIns="92045" tIns="46024" rIns="92045" bIns="46024">
            <a:spAutoFit/>
          </a:bodyPr>
          <a:lstStyle/>
          <a:p>
            <a:pPr marL="0" marR="0" lvl="0" indent="0" algn="ctr" defTabSz="914116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Sociólogo Herbert de Souza</a:t>
            </a:r>
          </a:p>
          <a:p>
            <a:pPr marL="0" marR="0" lvl="0" indent="0" algn="ctr" defTabSz="914116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(Betinho)</a:t>
            </a:r>
          </a:p>
          <a:p>
            <a:pPr marL="0" marR="0" lvl="0" indent="0" algn="ctr" defTabSz="914116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pt-BR" sz="3200" b="1" i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0" marR="0" lvl="0" indent="0" algn="ctr" defTabSz="914116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MUITO OBRIGADO!!!!!</a:t>
            </a:r>
            <a:endParaRPr kumimoji="1" lang="pt-BR" sz="3200" b="1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26659" name="Rectangle 3">
            <a:extLst>
              <a:ext uri="{FF2B5EF4-FFF2-40B4-BE49-F238E27FC236}">
                <a16:creationId xmlns:a16="http://schemas.microsoft.com/office/drawing/2014/main" id="{4559C343-2A25-1261-E5D3-E94379243D1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35188" y="1600200"/>
            <a:ext cx="7999412" cy="1828800"/>
          </a:xfrm>
        </p:spPr>
        <p:txBody>
          <a:bodyPr rtlCol="0">
            <a:normAutofit fontScale="90000"/>
          </a:bodyPr>
          <a:lstStyle/>
          <a:p>
            <a:pPr algn="ctr" defTabSz="913756" eaLnBrk="1" fontAlgn="auto" hangingPunct="1">
              <a:spcAft>
                <a:spcPts val="0"/>
              </a:spcAft>
              <a:defRPr/>
            </a:pPr>
            <a:br>
              <a:rPr lang="pt-BR" sz="6000" b="1" i="1" dirty="0">
                <a:solidFill>
                  <a:srgbClr val="0000CC"/>
                </a:solidFill>
                <a:latin typeface="+mn-lt"/>
              </a:rPr>
            </a:br>
            <a:r>
              <a:rPr lang="pt-BR" sz="6000" b="1" i="1" dirty="0">
                <a:solidFill>
                  <a:srgbClr val="0000CC"/>
                </a:solidFill>
                <a:latin typeface="+mn-lt"/>
              </a:rPr>
              <a:t>“Sem Informação não </a:t>
            </a:r>
            <a:br>
              <a:rPr lang="pt-BR" sz="6000" b="1" i="1" dirty="0">
                <a:solidFill>
                  <a:srgbClr val="0000CC"/>
                </a:solidFill>
                <a:latin typeface="+mn-lt"/>
              </a:rPr>
            </a:br>
            <a:r>
              <a:rPr lang="pt-BR" sz="6000" b="1" i="1" dirty="0">
                <a:solidFill>
                  <a:srgbClr val="0000CC"/>
                </a:solidFill>
                <a:latin typeface="+mn-lt"/>
              </a:rPr>
              <a:t>há cidadania”</a:t>
            </a:r>
            <a:endParaRPr lang="pt-BR" sz="60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349188" name="Picture 4" descr="Resultado de imagem para herbert de souza">
            <a:extLst>
              <a:ext uri="{FF2B5EF4-FFF2-40B4-BE49-F238E27FC236}">
                <a16:creationId xmlns:a16="http://schemas.microsoft.com/office/drawing/2014/main" id="{E97DC4FB-7096-0920-8DCC-5B43D87AA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4" y="1"/>
            <a:ext cx="3354387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82827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794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8DEE3C7-CC08-3235-E40A-C284783EE5E5}"/>
              </a:ext>
            </a:extLst>
          </p:cNvPr>
          <p:cNvSpPr txBox="1"/>
          <p:nvPr/>
        </p:nvSpPr>
        <p:spPr>
          <a:xfrm>
            <a:off x="2508479" y="2566699"/>
            <a:ext cx="609463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Experiências e reflexões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Auditoria-Fiscal do Trabalho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Riscos Psicossociais na Cafeicultura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Flavia Maia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Auditora-Fiscal do Trabalho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7957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3AC2563-92E2-8912-7B4B-5D50833F05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5895"/>
          <a:stretch>
            <a:fillRect/>
          </a:stretch>
        </p:blipFill>
        <p:spPr>
          <a:xfrm>
            <a:off x="15241" y="0"/>
            <a:ext cx="12176759" cy="682752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778279" y="117736"/>
            <a:ext cx="48768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400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BLOCO 2 · A FATURA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609600" y="853440"/>
            <a:ext cx="10972800" cy="2438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2800" b="1" dirty="0">
                <a:solidFill>
                  <a:srgbClr val="C0392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840 MIL</a:t>
            </a:r>
            <a:endParaRPr lang="en-US" sz="128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1219200" y="3230880"/>
            <a:ext cx="97536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867" b="1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mortes por ano ligadas a riscos psicossociais no trabalho</a:t>
            </a:r>
            <a:endParaRPr lang="en-US" sz="1867" b="1" dirty="0">
              <a:solidFill>
                <a:srgbClr val="000000"/>
              </a:solidFill>
              <a:latin typeface="Aptos" panose="0211000402020202020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87680" y="3840480"/>
            <a:ext cx="5486400" cy="243840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731520" y="3962400"/>
            <a:ext cx="499872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4267" b="1" dirty="0">
                <a:solidFill>
                  <a:srgbClr val="FF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784 mil</a:t>
            </a:r>
            <a:endParaRPr lang="en-US" sz="4267" dirty="0">
              <a:solidFill>
                <a:srgbClr val="FF0000"/>
              </a:solidFill>
              <a:latin typeface="Aptos" panose="0211000402020202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731520" y="4754880"/>
            <a:ext cx="4998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200" b="1" kern="0" spc="267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DOENÇAS CARDIOVASCULARES</a:t>
            </a:r>
            <a:endParaRPr lang="en-US" sz="12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731520" y="5120640"/>
            <a:ext cx="499872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67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Infarto, derrame, coração que não aguentou a pressão crônica.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339840" y="3840480"/>
            <a:ext cx="5486400" cy="243840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583680" y="3962400"/>
            <a:ext cx="499872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4267" b="1" dirty="0">
                <a:solidFill>
                  <a:srgbClr val="92D05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 mil</a:t>
            </a:r>
            <a:endParaRPr lang="en-US" sz="4267" dirty="0">
              <a:solidFill>
                <a:srgbClr val="92D050"/>
              </a:solidFill>
              <a:latin typeface="Aptos" panose="0211000402020202020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583680" y="4754880"/>
            <a:ext cx="4998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200" b="1" kern="0" spc="267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TRANSTORNOS MENTAIS</a:t>
            </a:r>
            <a:endParaRPr lang="en-US" sz="12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583680" y="5120640"/>
            <a:ext cx="499872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67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Suicídio e mortes </a:t>
            </a:r>
            <a:r>
              <a:rPr lang="en-US" sz="1467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ligadas</a:t>
            </a:r>
            <a:r>
              <a:rPr lang="en-US" sz="1467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à depressão, ansiedade e burnout.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87680" y="6461760"/>
            <a:ext cx="11216640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200" b="1" i="1" dirty="0">
                <a:solidFill>
                  <a:srgbClr val="1A2E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Fonte: OIT — The psychosocial working environment (2026)</a:t>
            </a:r>
            <a:endParaRPr lang="en-US" sz="1200" b="1" dirty="0">
              <a:solidFill>
                <a:srgbClr val="1A2E35"/>
              </a:solidFill>
              <a:latin typeface="Aptos" panose="02110004020202020204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1808A6F-C047-87E1-4C2F-9E7B9E010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" y="177739"/>
            <a:ext cx="2066637" cy="7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6EB58003-BB9B-11B7-5E4C-E4CF0A080CA4}"/>
              </a:ext>
            </a:extLst>
          </p:cNvPr>
          <p:cNvSpPr/>
          <p:nvPr/>
        </p:nvSpPr>
        <p:spPr>
          <a:xfrm>
            <a:off x="2137829" y="177740"/>
            <a:ext cx="849212" cy="727456"/>
          </a:xfrm>
          <a:custGeom>
            <a:avLst/>
            <a:gdLst/>
            <a:ahLst/>
            <a:cxnLst/>
            <a:rect l="l" t="t" r="r" b="b"/>
            <a:pathLst>
              <a:path w="2506946" h="616291">
                <a:moveTo>
                  <a:pt x="0" y="0"/>
                </a:moveTo>
                <a:lnTo>
                  <a:pt x="2506946" y="0"/>
                </a:lnTo>
                <a:lnTo>
                  <a:pt x="2506946" y="616291"/>
                </a:lnTo>
                <a:lnTo>
                  <a:pt x="0" y="616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7227"/>
            </a:stretch>
          </a:blipFill>
        </p:spPr>
        <p:txBody>
          <a:bodyPr/>
          <a:lstStyle/>
          <a:p>
            <a:pPr defTabSz="1219170"/>
            <a:endParaRPr lang="en-GB" sz="2179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8BEAC9-B9CA-8983-1785-B779D51F5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907" y="5900421"/>
            <a:ext cx="2248093" cy="9575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153078-C80C-5DE3-593D-8E5A1E287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973" y="479502"/>
            <a:ext cx="1320984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A3627-55FF-0297-F865-D1B15888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Gerenciamento de Riscos Ocupacionais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8F9BFD-3C52-2368-C1A4-40545E277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1.5.3.1.1 </a:t>
            </a:r>
            <a:r>
              <a:rPr lang="pt-BR" dirty="0"/>
              <a:t>O gerenciamento de riscos ocupacionais deve constituir um Programa de Gerenciamento de Riscos - PGR.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algn="just"/>
            <a:r>
              <a:rPr lang="pt-BR" b="1" dirty="0"/>
              <a:t>NR 01 - 1.5.3.1.4</a:t>
            </a:r>
            <a:r>
              <a:rPr lang="pt-BR" dirty="0"/>
              <a:t> O gerenciamento de riscos ocupacionais deve abranger os riscos que decorrem dos agentes físicos, químicos, biológicos, riscos de acidentes e riscos relacionados aos fatores ergonômicos, incluindo </a:t>
            </a:r>
            <a:r>
              <a:rPr lang="pt-BR" b="1" dirty="0"/>
              <a:t>os fatores de risco psicossociais relacionados ao trabalho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0510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C71F63-C741-833A-A419-1D4EA8429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B5387-78A0-A757-CBC5-1D2142395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" y="28348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Guia de Informações sobre os Fatores de Riscos Psicossociais Relacionados ao Trabalho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E5DEDE-997D-2ECE-2827-DE8F5A7F7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O gerenciamento dos fatores de riscos psicossociais já é obrigação das organizações;</a:t>
            </a:r>
          </a:p>
          <a:p>
            <a:endParaRPr lang="pt-BR" sz="2000" dirty="0"/>
          </a:p>
          <a:p>
            <a:r>
              <a:rPr lang="pt-BR" sz="2000" dirty="0"/>
              <a:t>GRO:</a:t>
            </a:r>
          </a:p>
          <a:p>
            <a:pPr marL="0" indent="0">
              <a:buNone/>
            </a:pPr>
            <a:r>
              <a:rPr lang="pt-BR" sz="2000" dirty="0"/>
              <a:t> - evitar ou eliminar os perigos;</a:t>
            </a:r>
          </a:p>
          <a:p>
            <a:pPr marL="0" indent="0">
              <a:buNone/>
            </a:pPr>
            <a:r>
              <a:rPr lang="pt-BR" sz="2000" dirty="0"/>
              <a:t> - identificar os perigos;</a:t>
            </a:r>
          </a:p>
          <a:p>
            <a:pPr marL="0" indent="0">
              <a:buNone/>
            </a:pPr>
            <a:r>
              <a:rPr lang="pt-BR" sz="2000" dirty="0"/>
              <a:t> - avaliar os riscos,</a:t>
            </a:r>
          </a:p>
          <a:p>
            <a:pPr marL="0" indent="0">
              <a:buNone/>
            </a:pPr>
            <a:r>
              <a:rPr lang="pt-BR" sz="2000" dirty="0"/>
              <a:t> - classificar os riscos; </a:t>
            </a:r>
          </a:p>
          <a:p>
            <a:pPr marL="0" indent="0">
              <a:buNone/>
            </a:pPr>
            <a:r>
              <a:rPr lang="pt-BR" sz="2000" dirty="0"/>
              <a:t> - adotar medidas de prevenção;</a:t>
            </a:r>
          </a:p>
          <a:p>
            <a:pPr marL="0" indent="0">
              <a:buNone/>
            </a:pPr>
            <a:r>
              <a:rPr lang="pt-BR" sz="2000" dirty="0"/>
              <a:t>- acompanhar o controle dos riscos ocupacionais</a:t>
            </a:r>
          </a:p>
          <a:p>
            <a:endParaRPr lang="pt-BR" sz="2000" dirty="0"/>
          </a:p>
          <a:p>
            <a:endParaRPr lang="pt-BR" dirty="0"/>
          </a:p>
        </p:txBody>
      </p:sp>
      <p:pic>
        <p:nvPicPr>
          <p:cNvPr id="4" name="Espaço Reservado para Conteúdo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4E171B3C-DE48-E5BB-7B14-6384A4E5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792" y="2159159"/>
            <a:ext cx="3338602" cy="294345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47119F7-5ADE-B5FE-A41B-A47F0B119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817" y="5231227"/>
            <a:ext cx="5980734" cy="52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4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6E870-9254-C2EA-F8BA-2FCF8F75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1.5.3.2 </a:t>
            </a:r>
            <a:r>
              <a:rPr lang="pt-BR" dirty="0"/>
              <a:t>A organização deve: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875DE1-32CD-C28C-637E-F80853A27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a) </a:t>
            </a:r>
            <a:r>
              <a:rPr lang="pt-BR" b="1" dirty="0"/>
              <a:t>evitar os riscos </a:t>
            </a:r>
            <a:r>
              <a:rPr lang="pt-BR" dirty="0"/>
              <a:t>ocupacionais que possam ser originados no trabalho;</a:t>
            </a:r>
          </a:p>
          <a:p>
            <a:r>
              <a:rPr lang="pt-BR" dirty="0"/>
              <a:t>b) </a:t>
            </a:r>
            <a:r>
              <a:rPr lang="pt-BR" b="1" dirty="0"/>
              <a:t>identificar os perigos </a:t>
            </a:r>
            <a:r>
              <a:rPr lang="pt-BR" dirty="0"/>
              <a:t>e possíveis lesões ou agravos à saúde;</a:t>
            </a:r>
          </a:p>
          <a:p>
            <a:r>
              <a:rPr lang="pt-BR" dirty="0"/>
              <a:t>c) </a:t>
            </a:r>
            <a:r>
              <a:rPr lang="pt-BR" b="1" dirty="0"/>
              <a:t>avaliar </a:t>
            </a:r>
            <a:r>
              <a:rPr lang="pt-BR" dirty="0"/>
              <a:t>os riscos ocupacionais indicando o nível de risco;</a:t>
            </a:r>
          </a:p>
          <a:p>
            <a:r>
              <a:rPr lang="pt-BR" dirty="0"/>
              <a:t>d) </a:t>
            </a:r>
            <a:r>
              <a:rPr lang="pt-BR" b="1" dirty="0"/>
              <a:t>classificar</a:t>
            </a:r>
            <a:r>
              <a:rPr lang="pt-BR" dirty="0"/>
              <a:t> os riscos ocupacionais para determinar a necessidade de adoção de medidas de prevenção;</a:t>
            </a:r>
          </a:p>
          <a:p>
            <a:r>
              <a:rPr lang="pt-BR" dirty="0"/>
              <a:t>e) </a:t>
            </a:r>
            <a:r>
              <a:rPr lang="pt-BR" b="1" dirty="0"/>
              <a:t>implementar</a:t>
            </a:r>
            <a:r>
              <a:rPr lang="pt-BR" dirty="0"/>
              <a:t> medidas de prevenção, de acordo com a classificação de risco e na ordem de prioridade estabelecida na alínea “g” do subitem 1.4.1; e</a:t>
            </a:r>
          </a:p>
          <a:p>
            <a:r>
              <a:rPr lang="pt-BR" dirty="0"/>
              <a:t>f) </a:t>
            </a:r>
            <a:r>
              <a:rPr lang="pt-BR" b="1" dirty="0"/>
              <a:t>acompanhar o controle </a:t>
            </a:r>
            <a:r>
              <a:rPr lang="pt-BR" dirty="0"/>
              <a:t>dos riscos ocupacionais.</a:t>
            </a:r>
          </a:p>
        </p:txBody>
      </p:sp>
    </p:spTree>
    <p:extLst>
      <p:ext uri="{BB962C8B-B14F-4D97-AF65-F5344CB8AC3E}">
        <p14:creationId xmlns:p14="http://schemas.microsoft.com/office/powerpoint/2010/main" val="53978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2117F-649B-E297-62C2-91546C39C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NR -01 -1.4.1 </a:t>
            </a:r>
            <a:r>
              <a:rPr lang="pt-BR" dirty="0"/>
              <a:t>Cabe ao empregador: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E88DEA-278E-87C6-8A2A-A80DF586D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g) implementar medidas de prevenção, ouvidos os trabalhadores, de acordo com a seguinte ordem de prioridade:</a:t>
            </a:r>
          </a:p>
          <a:p>
            <a:pPr marL="0" indent="0">
              <a:buNone/>
            </a:pPr>
            <a:r>
              <a:rPr lang="pt-BR" dirty="0"/>
              <a:t>I. </a:t>
            </a:r>
            <a:r>
              <a:rPr lang="pt-BR" b="1" dirty="0"/>
              <a:t>eliminação dos fatores de risco</a:t>
            </a:r>
            <a:r>
              <a:rPr lang="pt-BR" dirty="0"/>
              <a:t>;</a:t>
            </a:r>
          </a:p>
          <a:p>
            <a:pPr marL="0" indent="0">
              <a:buNone/>
            </a:pPr>
            <a:r>
              <a:rPr lang="pt-BR" dirty="0"/>
              <a:t>II. minimização e controle dos fatores de risco, com a adoção de </a:t>
            </a:r>
            <a:r>
              <a:rPr lang="pt-BR" b="1" dirty="0"/>
              <a:t>medidas de proteção coletiva</a:t>
            </a:r>
            <a:r>
              <a:rPr lang="pt-BR" dirty="0"/>
              <a:t>;</a:t>
            </a:r>
          </a:p>
          <a:p>
            <a:pPr marL="0" indent="0">
              <a:buNone/>
            </a:pPr>
            <a:r>
              <a:rPr lang="pt-BR" dirty="0"/>
              <a:t>III. minimização e controle dos fatores de risco, com a adoção de </a:t>
            </a:r>
            <a:r>
              <a:rPr lang="pt-BR" b="1" dirty="0"/>
              <a:t>medidas administrativas </a:t>
            </a:r>
            <a:r>
              <a:rPr lang="pt-BR" dirty="0"/>
              <a:t>ou de </a:t>
            </a:r>
            <a:r>
              <a:rPr lang="pt-BR" b="1" dirty="0"/>
              <a:t>organização do trabalho</a:t>
            </a:r>
            <a:r>
              <a:rPr lang="pt-BR" dirty="0"/>
              <a:t>; e</a:t>
            </a:r>
          </a:p>
          <a:p>
            <a:pPr marL="0" indent="0">
              <a:buNone/>
            </a:pPr>
            <a:r>
              <a:rPr lang="pt-BR" dirty="0"/>
              <a:t>IV. </a:t>
            </a:r>
            <a:r>
              <a:rPr lang="pt-BR" b="1" dirty="0"/>
              <a:t>adoção de medidas de proteção individual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87026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5A302-42DF-0BC7-871A-63C0F1CDF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CIPA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CA90D8-A868-BC78-10EA-E1EA92379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NR 01 - 1.4.1.1 - CIPA nos termos da NR-05 devem adotar as seguintes medidas:</a:t>
            </a:r>
          </a:p>
          <a:p>
            <a:pPr marL="0" indent="0">
              <a:buNone/>
            </a:pPr>
            <a:r>
              <a:rPr lang="pt-BR" dirty="0"/>
              <a:t>a) inclusão de </a:t>
            </a:r>
            <a:r>
              <a:rPr lang="pt-BR" b="1" dirty="0"/>
              <a:t>regras de conduta </a:t>
            </a:r>
            <a:r>
              <a:rPr lang="pt-BR" dirty="0"/>
              <a:t>a respeito do assédio sexual e de outras formas de violência;</a:t>
            </a:r>
          </a:p>
          <a:p>
            <a:pPr marL="0" indent="0">
              <a:buNone/>
            </a:pPr>
            <a:r>
              <a:rPr lang="pt-BR" dirty="0"/>
              <a:t>b) </a:t>
            </a:r>
            <a:r>
              <a:rPr lang="pt-BR" b="1" dirty="0"/>
              <a:t>procedimentos para denúncias</a:t>
            </a:r>
            <a:r>
              <a:rPr lang="pt-BR" dirty="0"/>
              <a:t>;</a:t>
            </a:r>
          </a:p>
          <a:p>
            <a:pPr marL="0" indent="0">
              <a:buNone/>
            </a:pPr>
            <a:r>
              <a:rPr lang="pt-BR" dirty="0"/>
              <a:t>*anonimato da pessoa denunciante;</a:t>
            </a:r>
          </a:p>
          <a:p>
            <a:pPr marL="0" indent="0">
              <a:buNone/>
            </a:pPr>
            <a:r>
              <a:rPr lang="pt-BR" dirty="0"/>
              <a:t>c)realização, no mínimo a cada 12 (doze) meses, de ações de </a:t>
            </a:r>
            <a:r>
              <a:rPr lang="pt-BR" b="1" dirty="0"/>
              <a:t>capacitação</a:t>
            </a:r>
            <a:r>
              <a:rPr lang="pt-BR" dirty="0"/>
              <a:t>, de orientação e de sensibilização </a:t>
            </a:r>
          </a:p>
        </p:txBody>
      </p:sp>
    </p:spTree>
    <p:extLst>
      <p:ext uri="{BB962C8B-B14F-4D97-AF65-F5344CB8AC3E}">
        <p14:creationId xmlns:p14="http://schemas.microsoft.com/office/powerpoint/2010/main" val="674967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9E2CF4-24FE-9914-8F4A-BE90E9457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C319C3-BB44-99C9-124C-A501B3AF3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1825" cy="1144588"/>
          </a:xfrm>
        </p:spPr>
        <p:txBody>
          <a:bodyPr>
            <a:normAutofit/>
          </a:bodyPr>
          <a:lstStyle/>
          <a:p>
            <a:r>
              <a:rPr lang="pt-BR" sz="4000" dirty="0"/>
              <a:t>Manual de interpretação e aplicação da NR-1 GRO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FD98C2D-ECEC-6449-58D2-844B62F68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752600"/>
            <a:ext cx="10620375" cy="4424363"/>
          </a:xfrm>
        </p:spPr>
        <p:txBody>
          <a:bodyPr>
            <a:normAutofit/>
          </a:bodyPr>
          <a:lstStyle/>
          <a:p>
            <a:r>
              <a:rPr lang="pt-BR" dirty="0"/>
              <a:t>NR 01 : Estabelece o Programa de Gerenciamento de Risco (GRO/PGR)</a:t>
            </a:r>
          </a:p>
          <a:p>
            <a:r>
              <a:rPr lang="pt-BR" dirty="0"/>
              <a:t>NR 17: Estabelece os métodos e requisitos  específicos:</a:t>
            </a:r>
          </a:p>
          <a:p>
            <a:pPr marL="0" indent="0">
              <a:buNone/>
            </a:pPr>
            <a:r>
              <a:rPr lang="pt-BR" dirty="0"/>
              <a:t>  Avaliação Ergonômica Preliminar (AEP);</a:t>
            </a:r>
          </a:p>
          <a:p>
            <a:pPr marL="0" indent="0">
              <a:buNone/>
            </a:pPr>
            <a:r>
              <a:rPr lang="pt-BR" dirty="0"/>
              <a:t>  Avaliação Ergonômica do Trabalho (AET);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86B2101-22AD-574D-DE50-0332A9A05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999973"/>
            <a:ext cx="7839995" cy="35398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C728764-433D-1CC2-88F5-D7F055636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111642"/>
            <a:ext cx="6069337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481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A873C62-E6D7-C4D5-8669-E2796AFC5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731" y="359229"/>
            <a:ext cx="3986556" cy="578507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22AB073-3DC4-CBF5-7290-B64162CAD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04" y="359229"/>
            <a:ext cx="4689890" cy="587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849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A90552-4B0C-3F24-76E7-D8561A9A5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93" y="365125"/>
            <a:ext cx="10757807" cy="1239329"/>
          </a:xfrm>
        </p:spPr>
        <p:txBody>
          <a:bodyPr>
            <a:normAutofit/>
          </a:bodyPr>
          <a:lstStyle/>
          <a:p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Riscos Psicossociais na Cafeicultura 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92D5C5-B135-4C60-474C-05BE350DD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Pelo menos 9 milhões de pessoas que trabalham no campo desenvolvem algum tipo de problema de saúde mental.</a:t>
            </a:r>
          </a:p>
          <a:p>
            <a:r>
              <a:rPr lang="pt-BR" dirty="0"/>
              <a:t>A depressão atinge 36 em cada 100 trabalhadores rurais do Brasil, acima da média da população geral, de 15%.</a:t>
            </a:r>
            <a:r>
              <a:rPr lang="pt-BR" b="1" dirty="0"/>
              <a:t> </a:t>
            </a:r>
            <a:endParaRPr lang="pt-BR" dirty="0"/>
          </a:p>
          <a:p>
            <a:r>
              <a:rPr lang="pt-BR" dirty="0"/>
              <a:t>O agronegócio concentra taxas de suicídio que superam a média nacional: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5133960-E7EA-EF8C-43E3-08C6C1322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722" y="4407408"/>
            <a:ext cx="5401056" cy="154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480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8F0D9D-BEB6-C6CF-B8FC-134BA8F66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C7FEC5-3A9C-A476-13B8-EDB901A63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Riscos Psicossociais na Cafeicultura 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5DA982-86A5-B1AD-9451-683CA8E25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t-BR" dirty="0"/>
              <a:t>Exposição Crônica Agrotóxicos – alterações neurológicas: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/>
              <a:t>“substâncias podem inibir enzimas e a produção dos chamados neurotransmissores, favorecendo a ocorrência, por exemplo, de depressão”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Índices de depressão e suicídio;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b="1" dirty="0"/>
              <a:t>Aumento das faltas no trabalho</a:t>
            </a:r>
            <a:r>
              <a:rPr lang="pt-BR" dirty="0"/>
              <a:t>, </a:t>
            </a:r>
            <a:r>
              <a:rPr lang="pt-BR" b="1" dirty="0"/>
              <a:t>queda de produtividade</a:t>
            </a:r>
            <a:r>
              <a:rPr lang="pt-BR" dirty="0"/>
              <a:t>, </a:t>
            </a:r>
            <a:r>
              <a:rPr lang="pt-BR" b="1" dirty="0"/>
              <a:t>êxodo rural</a:t>
            </a:r>
            <a:r>
              <a:rPr lang="pt-BR" dirty="0"/>
              <a:t>, </a:t>
            </a:r>
            <a:r>
              <a:rPr lang="pt-BR" b="1" dirty="0"/>
              <a:t>comprometimento da sucessão</a:t>
            </a:r>
            <a:r>
              <a:rPr lang="pt-BR" dirty="0"/>
              <a:t> e elevados </a:t>
            </a:r>
            <a:r>
              <a:rPr lang="pt-BR" b="1" dirty="0"/>
              <a:t>custos de substituição e reposição de mão de obra.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18651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83B5A7-7504-56CF-FA41-B3CBA6B58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63870-2B21-669A-8609-E3646D56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E5F4EA-FD1C-CF59-95A8-C88E0CF9B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2654554-C428-DC0A-D260-5967DA9A5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32" y="109027"/>
            <a:ext cx="11224954" cy="626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39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DD1D685-4CB7-4D69-1A0E-7C51F1F950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6433"/>
          <a:stretch>
            <a:fillRect/>
          </a:stretch>
        </p:blipFill>
        <p:spPr>
          <a:xfrm>
            <a:off x="1" y="0"/>
            <a:ext cx="12192000" cy="6841944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778279" y="112357"/>
            <a:ext cx="48768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400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BLOCO 2 · A FATURA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7680" y="853440"/>
            <a:ext cx="1121664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3467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Os transtornos mentais roubam mais anos de vida</a:t>
            </a:r>
            <a:endParaRPr lang="en-US" sz="3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87680" y="1645920"/>
            <a:ext cx="1121664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endParaRPr lang="en-US" sz="1600" b="1" dirty="0">
              <a:solidFill>
                <a:srgbClr val="002060"/>
              </a:solidFill>
              <a:latin typeface="Aptos" panose="02110004020202020204"/>
            </a:endParaRPr>
          </a:p>
        </p:txBody>
      </p:sp>
      <p:graphicFrame>
        <p:nvGraphicFramePr>
          <p:cNvPr id="6" name="Chart 0"/>
          <p:cNvGraphicFramePr/>
          <p:nvPr/>
        </p:nvGraphicFramePr>
        <p:xfrm>
          <a:off x="487680" y="2255520"/>
          <a:ext cx="79248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Shape 4"/>
          <p:cNvSpPr/>
          <p:nvPr/>
        </p:nvSpPr>
        <p:spPr>
          <a:xfrm>
            <a:off x="8778240" y="2682240"/>
            <a:ext cx="2926080" cy="1706880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8900160" y="2804160"/>
            <a:ext cx="268224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5333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+14%</a:t>
            </a:r>
            <a:endParaRPr lang="en-US" sz="5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8900160" y="3596640"/>
            <a:ext cx="268224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467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 apenas 2 anos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  <a:p>
            <a:pPr algn="ctr" defTabSz="1219170"/>
            <a:r>
              <a:rPr lang="en-US" sz="1467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(2019–2021)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487680" y="5486400"/>
            <a:ext cx="11216640" cy="792480"/>
          </a:xfrm>
          <a:prstGeom prst="rect">
            <a:avLst/>
          </a:prstGeom>
          <a:solidFill>
            <a:srgbClr val="F5F8F8"/>
          </a:solidFill>
          <a:ln w="12700">
            <a:solidFill>
              <a:srgbClr val="E8EEE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31520" y="5547360"/>
            <a:ext cx="107289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467" dirty="0">
                <a:solidFill>
                  <a:srgbClr val="1A2E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Por quê? Infarto mata ou se trata. Já depressão crônica, ansiedade severa e burnout incapacitam por anos — às vezes pela vida toda.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87680" y="6461760"/>
            <a:ext cx="11216640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200" b="1" i="1" dirty="0">
                <a:solidFill>
                  <a:srgbClr val="1A2E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Fonte: OIT — The psychosocial working environment (2026). </a:t>
            </a:r>
            <a:endParaRPr lang="en-US" sz="1200" b="1" dirty="0">
              <a:solidFill>
                <a:srgbClr val="1A2E35"/>
              </a:solidFill>
              <a:latin typeface="Aptos" panose="02110004020202020204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E4E6414-FFE9-B4C1-ECCF-5E7D9CBA0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" y="112357"/>
            <a:ext cx="2066637" cy="7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2">
            <a:extLst>
              <a:ext uri="{FF2B5EF4-FFF2-40B4-BE49-F238E27FC236}">
                <a16:creationId xmlns:a16="http://schemas.microsoft.com/office/drawing/2014/main" id="{1C341BBF-0766-3C3A-6324-0CA55ED90B5C}"/>
              </a:ext>
            </a:extLst>
          </p:cNvPr>
          <p:cNvSpPr/>
          <p:nvPr/>
        </p:nvSpPr>
        <p:spPr>
          <a:xfrm>
            <a:off x="2137829" y="112359"/>
            <a:ext cx="849212" cy="727456"/>
          </a:xfrm>
          <a:custGeom>
            <a:avLst/>
            <a:gdLst/>
            <a:ahLst/>
            <a:cxnLst/>
            <a:rect l="l" t="t" r="r" b="b"/>
            <a:pathLst>
              <a:path w="2506946" h="616291">
                <a:moveTo>
                  <a:pt x="0" y="0"/>
                </a:moveTo>
                <a:lnTo>
                  <a:pt x="2506946" y="0"/>
                </a:lnTo>
                <a:lnTo>
                  <a:pt x="2506946" y="616291"/>
                </a:lnTo>
                <a:lnTo>
                  <a:pt x="0" y="616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7227"/>
            </a:stretch>
          </a:blipFill>
        </p:spPr>
        <p:txBody>
          <a:bodyPr/>
          <a:lstStyle/>
          <a:p>
            <a:pPr defTabSz="1219170"/>
            <a:endParaRPr lang="en-GB" sz="2179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0B8B83-C012-F924-13F6-447C337125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3907" y="5900421"/>
            <a:ext cx="2248093" cy="9575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293843-E479-5694-D7AE-A72D75FF02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3973" y="479502"/>
            <a:ext cx="1320984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E5B014-6D26-8A60-1DC2-80CD6B9E4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692252-2F5B-86F2-C1E8-4AAD2CCEB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13376C"/>
                </a:solidFill>
              </a:rPr>
              <a:t>Exemplos de Fatores de Risco Psicossociais na Cafeicultura :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0EF35F-C618-3035-0CB2-4FC08272D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None/>
              <a:defRPr/>
            </a:pPr>
            <a:r>
              <a:rPr lang="pt-BR" dirty="0"/>
              <a:t>Dimensão: CONTEÚDO DO TRABALHO (COX,1993)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/>
              <a:t>Volume do Trabalho excessivo ou Reduzido; </a:t>
            </a:r>
            <a:r>
              <a:rPr lang="pt-BR" dirty="0" err="1"/>
              <a:t>Sobrequalificação</a:t>
            </a:r>
            <a:r>
              <a:rPr lang="pt-BR" dirty="0"/>
              <a:t>; Falta de variedade;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/>
              <a:t>Ritmo das Maquinas;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/>
              <a:t>Pressão do Tempo e cumprimento de prazos;</a:t>
            </a:r>
            <a:endParaRPr lang="pt-B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Horário de Trabalho longo, sujeito a intempéries climáticas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Trabalho solitário;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Falta de equipamentos adequados, manutenção e recursos; Ruído excessivo;</a:t>
            </a:r>
          </a:p>
          <a:p>
            <a:pPr marL="0" indent="0" algn="just">
              <a:buNone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Dimensão: CONTEXTO DO TRABALHO </a:t>
            </a:r>
            <a:r>
              <a:rPr lang="pt-BR" dirty="0"/>
              <a:t>(COX,1993)</a:t>
            </a:r>
            <a:endParaRPr lang="pt-B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Fraca participação nas tomadas de decisão; trabalhos por turno, sem controle dos ritmos de trabalho (máquinas)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Fraca comunicação;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Falta de apoio social; isolamento físico e social; relacionamento entre trabalhadores deficitário; assédio;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Falta de progressão; estagnação ou incerteza quanto ao trabalho no campo; reduzido valore social do trabalho; insegurança;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Conflitos entre as atividades desenvolvidas no trabalho no campo e família; suporte familiar reduzido - Falta de apoio social;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47860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CBF8B4-7D8D-E0C4-ED7D-1EBAD57ED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A91B39-77E5-87DC-CB3D-075C7B4DA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13376C"/>
                </a:solidFill>
              </a:rPr>
              <a:t>Exemplos de Fatores de Risco Psicossociais na Cafeicultura :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A7FE98-D741-FCB4-B6E2-8CE44B1D7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None/>
              <a:defRPr/>
            </a:pPr>
            <a:r>
              <a:rPr lang="pt-BR" dirty="0"/>
              <a:t>Dimensão: NOVAS FORMAS DE CONTRATO DE TRABALHO E INSEGURANÇA NO EMPREGO (AESST 2007;2012)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/>
              <a:t>1. Contratos precários, num contexto de trabalho instável;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Vulnerabilidade dos trabalhadores num contexto de globalização;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Novas formas de contrato;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Sentimento de Insegurança;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Envelhecimento da População Ativa;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Intensificação do trabalho – ritmo e tempo;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“Lean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outsourcing” – Produção racionalizada e </a:t>
            </a:r>
            <a:r>
              <a:rPr lang="pt-B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Terceirização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.Fraco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Equilibrio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entre trabalho e vida familiar;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 Elevadas exigências emocionais;</a:t>
            </a:r>
          </a:p>
          <a:p>
            <a:pPr marL="0" indent="0" algn="just">
              <a:buNone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(GOLLAC e BODIER, 2011)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Intensificação do Trabalho e do tempo do trabalho;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2.Exigências emocionais;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Falta de autonomia;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4.Qualidade das relações sociais no trabalho;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2815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483912-6611-206C-39E8-4F667DA93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60DD9-0CD4-9428-605C-559BDD85E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13376C"/>
                </a:solidFill>
              </a:rPr>
              <a:t>Exemplos de Fatores de Risco Psicossociais no Campo/ Cafeicultura :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794442-2DA9-F356-3F6E-8BA55C966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None/>
              <a:defRPr/>
            </a:pPr>
            <a:r>
              <a:rPr lang="pt-BR" dirty="0"/>
              <a:t>Dimensão: NOVAS FORMAS DE CONTRATO DE TRABALHO E INSEGURANÇA NO EMPREGO (AESST 2007;2012)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/>
              <a:t>1. Contratos precários, num contexto de trabalho instável;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Vulnerabilidade dos trabalhadores num contexto de globalização;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Novas formas de contrato;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Sentimento de Insegurança;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Envelhecimento da População Ativa;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Intensificação do trabalho – ritmo e tempo;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“Lean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outsourcing” – Produção racionalizada e </a:t>
            </a:r>
            <a:r>
              <a:rPr lang="pt-B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Terceirização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.Fraco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Equilibrio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entre trabalho e vida familiar;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 Elevadas exigências emocionais;</a:t>
            </a:r>
          </a:p>
          <a:p>
            <a:pPr marL="0" indent="0" algn="just">
              <a:buNone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(GOLLAC e BODIER, 2011)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Intensificação do Trabalho e do tempo do trabalho;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2.Exigências emocionais;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Falta de autonomia;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4.Qualidade das relações sociais no trabalho;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33281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369C3A-0BC5-E4C1-6A7D-D76D405B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13376C"/>
                </a:solidFill>
              </a:rPr>
              <a:t>Exemplos de Fatores de Risco Psicossociais no Campo </a:t>
            </a:r>
            <a:r>
              <a:rPr lang="pt-BR" dirty="0"/>
              <a:t>- “estressores ocupacionais” UFBA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B31E01-55BD-C86B-C80C-396D29744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pt-BR" dirty="0"/>
              <a:t>Sobrecarga de trabalho: excesso de tarefas e tempo reduzido para recuperação;</a:t>
            </a:r>
          </a:p>
          <a:p>
            <a:pPr lvl="0"/>
            <a:r>
              <a:rPr lang="pt-BR" dirty="0"/>
              <a:t>Insegurança: incerteza sobre a permanência na atividade;</a:t>
            </a:r>
          </a:p>
          <a:p>
            <a:pPr lvl="0"/>
            <a:r>
              <a:rPr lang="pt-BR" dirty="0"/>
              <a:t>Isolamento físico e social: distância de centros urbanos, serviço e de rede de apoio;</a:t>
            </a:r>
          </a:p>
          <a:p>
            <a:pPr lvl="0"/>
            <a:r>
              <a:rPr lang="pt-BR" dirty="0"/>
              <a:t>Pressão financeira: dívidas, restrição de crédito e variação de custos de produção;</a:t>
            </a:r>
          </a:p>
          <a:p>
            <a:pPr lvl="0"/>
            <a:r>
              <a:rPr lang="pt-BR" dirty="0"/>
              <a:t>Conflitos familiares: relacionados a decisões e divisão de trabalho;</a:t>
            </a:r>
          </a:p>
          <a:p>
            <a:pPr lvl="0"/>
            <a:r>
              <a:rPr lang="pt-BR" dirty="0"/>
              <a:t>Sucessão: incerteza com o futuro do negócio na passagem para os filhos;</a:t>
            </a:r>
          </a:p>
          <a:p>
            <a:pPr lvl="0"/>
            <a:r>
              <a:rPr lang="pt-BR" dirty="0"/>
              <a:t>Adversidades: clima extremo, pragas e perdas de safra;</a:t>
            </a:r>
          </a:p>
          <a:p>
            <a:pPr lvl="0"/>
            <a:r>
              <a:rPr lang="pt-BR" dirty="0"/>
              <a:t>Tradição x tecnologia: tensão entre a manutenção de práticas tradicionais e pressão por modernização.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67859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95A29F-D1D0-C6DA-B180-933E815D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Orientações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A9B0E5-0EB1-DF7F-F826-507822A60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Saúde mental como prioridade;</a:t>
            </a:r>
          </a:p>
          <a:p>
            <a:r>
              <a:rPr lang="pt-BR" dirty="0"/>
              <a:t>Programas de apoio adaptados à realidade rural;</a:t>
            </a:r>
          </a:p>
          <a:p>
            <a:r>
              <a:rPr lang="pt-BR" dirty="0"/>
              <a:t>Devida gestão de SST. Uso de Equipamentos de Proteção Individual (EPI) no manuseio de agrotóxicos*;</a:t>
            </a:r>
          </a:p>
          <a:p>
            <a:r>
              <a:rPr lang="pt-BR" dirty="0"/>
              <a:t>Fiscalização;</a:t>
            </a:r>
          </a:p>
          <a:p>
            <a:r>
              <a:rPr lang="pt-BR" dirty="0"/>
              <a:t> Combater estigmas relacionados ao tema;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72276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72C6AB-5DCA-57DE-5221-EC68C28FC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6D60596-9582-CDD8-2408-0CCAF6ADF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284" y="890674"/>
            <a:ext cx="3706689" cy="491989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CAB3C9B-E376-7B7D-8FA5-3DC75166969D}"/>
              </a:ext>
            </a:extLst>
          </p:cNvPr>
          <p:cNvSpPr txBox="1"/>
          <p:nvPr/>
        </p:nvSpPr>
        <p:spPr>
          <a:xfrm>
            <a:off x="5904411" y="233263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/>
              </a:rPr>
              <a:t>https://www.gov.br/trabalho-e-emprego/pt-br/assuntos/inspecao-do-trabalho/manuais-e-publicacoes/cartilha-amarela-n.pdf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2918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1417ECC-6A14-87FA-CF07-CD98A6FA2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715" y="835805"/>
            <a:ext cx="3569981" cy="518638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8365D80-3501-5188-270F-FB9AE6E53BF6}"/>
              </a:ext>
            </a:extLst>
          </p:cNvPr>
          <p:cNvSpPr txBox="1"/>
          <p:nvPr/>
        </p:nvSpPr>
        <p:spPr>
          <a:xfrm>
            <a:off x="5676220" y="3040521"/>
            <a:ext cx="6094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"/>
              </a:rPr>
              <a:t>Manual de interpretação e aplicação do capítulo 1.5 da NR-1 — Ministério do Trabalho e Emprego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5441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3B7C138-AE69-BA29-0360-23949F64C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1465" y="801802"/>
            <a:ext cx="3388555" cy="508124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C44F4C9-912B-279D-6363-EEEBF1A602A4}"/>
              </a:ext>
            </a:extLst>
          </p:cNvPr>
          <p:cNvSpPr txBox="1"/>
          <p:nvPr/>
        </p:nvSpPr>
        <p:spPr>
          <a:xfrm>
            <a:off x="5521099" y="2690336"/>
            <a:ext cx="60946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OpenSansRegular"/>
                <a:ea typeface="+mn-ea"/>
                <a:cs typeface="+mn-cs"/>
                <a:hlinkClick r:id="rId3"/>
              </a:rPr>
              <a:t>https://www.gov.br/trabalho-e-emprego/pt-br/acesso-a-informacao/participacao-social/conselhos-e-orgaos-colegiados/comissao-tripartite-partitaria-permanente/normas-regulamentadora/normas-regulamentadoras-vigentes/guia-nr-01-revisado.pdf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495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982406-CCCC-E3DA-FA7A-FE48A2A28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D7E71EA-4631-3382-7A14-1B8217971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rgbClr val="13376C"/>
                </a:solidFill>
              </a:rPr>
              <a:t>Enfrentamento aos Riscos Psicossociais Cafeicultura 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D718097-A0F0-4A12-68A9-5C613BD1FA2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660571" y="1367246"/>
            <a:ext cx="5693229" cy="538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hlinkClick r:id="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"/>
              </a:rPr>
              <a:t>flavia.maia@trabalho.gov.br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000" dirty="0">
                <a:solidFill>
                  <a:srgbClr val="1337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Flavia Maia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000" dirty="0">
                <a:solidFill>
                  <a:srgbClr val="1337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Auditora-Fiscal do Trabalho 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000" dirty="0">
                <a:solidFill>
                  <a:srgbClr val="1337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Setor Saúde e Segurança do Trabalho- SRT/BA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sz="2000" dirty="0">
              <a:solidFill>
                <a:srgbClr val="44546A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jackson.brandao@trabalho.gov.br</a:t>
            </a:r>
            <a:endParaRPr lang="pt-BR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pt-BR" sz="2000" dirty="0">
                <a:solidFill>
                  <a:srgbClr val="1337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Jackson Brandão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pt-BR" sz="2000" dirty="0">
                <a:solidFill>
                  <a:srgbClr val="1337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Auditor-Fiscal do Trabalho 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pt-BR" sz="2000" dirty="0">
                <a:solidFill>
                  <a:srgbClr val="13376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Coordenação Trabalho Rural-SIT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endParaRPr lang="pt-BR" sz="2800" dirty="0">
              <a:solidFill>
                <a:srgbClr val="13376C"/>
              </a:solidFill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1337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0441F1-1ECA-F05D-E89E-28E2EFDDB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095" y="1827305"/>
            <a:ext cx="2929271" cy="386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1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D3DA3ED-B877-A8C2-3F9E-7C6B0016B8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5744"/>
          <a:stretch>
            <a:fillRect/>
          </a:stretch>
        </p:blipFill>
        <p:spPr>
          <a:xfrm>
            <a:off x="0" y="0"/>
            <a:ext cx="12192000" cy="684784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778279" y="136264"/>
            <a:ext cx="48768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400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BLOCO 2 · A FATURA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7680" y="853440"/>
            <a:ext cx="1121664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3467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 não é igual no mundo todo</a:t>
            </a:r>
            <a:endParaRPr lang="en-US" sz="3467" dirty="0">
              <a:solidFill>
                <a:srgbClr val="1A2E35"/>
              </a:solidFill>
              <a:latin typeface="Aptos" panose="0211000402020202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87680" y="1584960"/>
            <a:ext cx="112166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600" b="1" i="1" dirty="0">
                <a:solidFill>
                  <a:srgbClr val="00206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Distribuição regional do impacto sobre o PIB e mortalidade</a:t>
            </a:r>
            <a:endParaRPr lang="en-US" sz="1600" b="1" dirty="0">
              <a:solidFill>
                <a:srgbClr val="002060"/>
              </a:solidFill>
              <a:latin typeface="Aptos" panose="0211000402020202020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26720" y="2133600"/>
            <a:ext cx="5486400" cy="2011680"/>
          </a:xfrm>
          <a:prstGeom prst="rect">
            <a:avLst/>
          </a:prstGeom>
          <a:solidFill>
            <a:srgbClr val="F0F4F4"/>
          </a:solidFill>
          <a:ln w="12700">
            <a:solidFill>
              <a:srgbClr val="E8EEE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26720" y="2133600"/>
            <a:ext cx="121920" cy="2011680"/>
          </a:xfrm>
          <a:prstGeom prst="rect">
            <a:avLst/>
          </a:prstGeom>
          <a:solidFill>
            <a:srgbClr val="2E6B6E"/>
          </a:solidFill>
          <a:ln w="12700">
            <a:solidFill>
              <a:srgbClr val="2E6B6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731520" y="2279904"/>
            <a:ext cx="4998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267" dirty="0">
                <a:solidFill>
                  <a:srgbClr val="6B8C8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ÁFRICA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731520" y="2596896"/>
            <a:ext cx="499872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4000" b="1" dirty="0">
                <a:solidFill>
                  <a:srgbClr val="2E6B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1,72%</a:t>
            </a:r>
            <a:endParaRPr lang="en-US" sz="40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31520" y="3328416"/>
            <a:ext cx="499872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 PIB   A região que mais perde proporcionalmente.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278880" y="2133600"/>
            <a:ext cx="5486400" cy="2011680"/>
          </a:xfrm>
          <a:prstGeom prst="rect">
            <a:avLst/>
          </a:prstGeom>
          <a:solidFill>
            <a:srgbClr val="F0F4F4"/>
          </a:solidFill>
          <a:ln w="12700">
            <a:solidFill>
              <a:srgbClr val="E8EEE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278880" y="2133600"/>
            <a:ext cx="121920" cy="2011680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583680" y="2279904"/>
            <a:ext cx="4998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267" dirty="0">
                <a:solidFill>
                  <a:srgbClr val="6B8C8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ÁSIA-PACÍFICO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583680" y="2596896"/>
            <a:ext cx="499872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4000" b="1" dirty="0">
                <a:solidFill>
                  <a:srgbClr val="C0392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+463 mil</a:t>
            </a:r>
            <a:endParaRPr lang="en-US" sz="40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583680" y="3328416"/>
            <a:ext cx="499872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mortes/ano   O maior número absoluto de mortes do mundo.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426720" y="4389120"/>
            <a:ext cx="5486400" cy="2011680"/>
          </a:xfrm>
          <a:prstGeom prst="rect">
            <a:avLst/>
          </a:prstGeom>
          <a:solidFill>
            <a:srgbClr val="F0F4F4"/>
          </a:solidFill>
          <a:ln w="12700">
            <a:solidFill>
              <a:srgbClr val="E8EEE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426720" y="4389120"/>
            <a:ext cx="121920" cy="2011680"/>
          </a:xfrm>
          <a:prstGeom prst="rect">
            <a:avLst/>
          </a:prstGeom>
          <a:solidFill>
            <a:srgbClr val="2E6B6E"/>
          </a:solidFill>
          <a:ln w="12700">
            <a:solidFill>
              <a:srgbClr val="2E6B6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31520" y="4535424"/>
            <a:ext cx="4998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267" dirty="0">
                <a:solidFill>
                  <a:srgbClr val="6B8C8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EUROPA E ÁSIA CENTRAL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31520" y="4852416"/>
            <a:ext cx="499872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4000" b="1" dirty="0">
                <a:solidFill>
                  <a:srgbClr val="2E6B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1,43%</a:t>
            </a:r>
            <a:endParaRPr lang="en-US" sz="40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31520" y="5583936"/>
            <a:ext cx="499872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 PIB   Segunda região em perda proporcional.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6278880" y="4389120"/>
            <a:ext cx="5486400" cy="2011680"/>
          </a:xfrm>
          <a:prstGeom prst="rect">
            <a:avLst/>
          </a:prstGeom>
          <a:solidFill>
            <a:srgbClr val="F0F4F4"/>
          </a:solidFill>
          <a:ln w="12700">
            <a:solidFill>
              <a:srgbClr val="E8EEE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6278880" y="4389120"/>
            <a:ext cx="121920" cy="2011680"/>
          </a:xfrm>
          <a:prstGeom prst="rect">
            <a:avLst/>
          </a:prstGeom>
          <a:solidFill>
            <a:srgbClr val="3D8A8E"/>
          </a:solidFill>
          <a:ln w="12700">
            <a:solidFill>
              <a:srgbClr val="3D8A8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583680" y="4535424"/>
            <a:ext cx="4998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267" dirty="0">
                <a:solidFill>
                  <a:srgbClr val="6B8C8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AMÉRICAS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6583680" y="4852416"/>
            <a:ext cx="499872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4000" b="1" dirty="0">
                <a:solidFill>
                  <a:srgbClr val="3D8A8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1,12%</a:t>
            </a:r>
            <a:endParaRPr lang="en-US" sz="40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6583680" y="5583936"/>
            <a:ext cx="499872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 PIB · +79 mil mortes   "Parece pouco. Não é. Onde a gente está."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487680" y="6522720"/>
            <a:ext cx="11216640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200" b="1" i="1" dirty="0">
                <a:solidFill>
                  <a:srgbClr val="1A2E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Fonte: OIT — The psychosocial working environment (2026)</a:t>
            </a:r>
            <a:endParaRPr lang="en-US" sz="1200" b="1" dirty="0">
              <a:solidFill>
                <a:srgbClr val="1A2E35"/>
              </a:solidFill>
              <a:latin typeface="Aptos" panose="02110004020202020204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3037B77F-CDE1-CA59-E64B-27D0F42CD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73"/>
            <a:ext cx="2066637" cy="7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reeform 12">
            <a:extLst>
              <a:ext uri="{FF2B5EF4-FFF2-40B4-BE49-F238E27FC236}">
                <a16:creationId xmlns:a16="http://schemas.microsoft.com/office/drawing/2014/main" id="{A231C928-4969-4ADA-AC67-8AFB32F19B52}"/>
              </a:ext>
            </a:extLst>
          </p:cNvPr>
          <p:cNvSpPr/>
          <p:nvPr/>
        </p:nvSpPr>
        <p:spPr>
          <a:xfrm>
            <a:off x="2066638" y="209575"/>
            <a:ext cx="849212" cy="727456"/>
          </a:xfrm>
          <a:custGeom>
            <a:avLst/>
            <a:gdLst/>
            <a:ahLst/>
            <a:cxnLst/>
            <a:rect l="l" t="t" r="r" b="b"/>
            <a:pathLst>
              <a:path w="2506946" h="616291">
                <a:moveTo>
                  <a:pt x="0" y="0"/>
                </a:moveTo>
                <a:lnTo>
                  <a:pt x="2506946" y="0"/>
                </a:lnTo>
                <a:lnTo>
                  <a:pt x="2506946" y="616291"/>
                </a:lnTo>
                <a:lnTo>
                  <a:pt x="0" y="616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7227"/>
            </a:stretch>
          </a:blipFill>
        </p:spPr>
        <p:txBody>
          <a:bodyPr/>
          <a:lstStyle/>
          <a:p>
            <a:pPr defTabSz="1219170"/>
            <a:endParaRPr lang="en-GB" sz="2179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712833B-82EB-CBC1-A94F-FB9879C199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907" y="5900421"/>
            <a:ext cx="2248093" cy="9575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29650E6-32FA-6A28-F56B-310D85F41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973" y="479502"/>
            <a:ext cx="1320984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1AEF18-D262-0F84-4E71-1ED3A69559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7125"/>
          <a:stretch>
            <a:fillRect/>
          </a:stretch>
        </p:blipFill>
        <p:spPr>
          <a:xfrm>
            <a:off x="0" y="121920"/>
            <a:ext cx="12192000" cy="673608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778279" y="114151"/>
            <a:ext cx="48768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400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BLOCO 2 · A FATURA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7680" y="853440"/>
            <a:ext cx="1121664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37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 não é minoria — é massa</a:t>
            </a:r>
            <a:endParaRPr lang="en-US" sz="3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87680" y="1584960"/>
            <a:ext cx="112166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600" i="1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Dois recortes da prevalência global de fatores de risco psicossocial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87680" y="2194560"/>
            <a:ext cx="5425440" cy="4023360"/>
          </a:xfrm>
          <a:prstGeom prst="rect">
            <a:avLst/>
          </a:prstGeom>
          <a:solidFill>
            <a:srgbClr val="F0F4F4"/>
          </a:solidFill>
          <a:ln w="12700">
            <a:solidFill>
              <a:srgbClr val="E8EEE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87680" y="2194560"/>
            <a:ext cx="5425440" cy="121920"/>
          </a:xfrm>
          <a:prstGeom prst="rect">
            <a:avLst/>
          </a:prstGeom>
          <a:solidFill>
            <a:srgbClr val="2E6B6E"/>
          </a:solidFill>
          <a:ln w="12700">
            <a:solidFill>
              <a:srgbClr val="2E6B6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731520" y="2560320"/>
            <a:ext cx="4876800" cy="1584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0666" b="1" dirty="0">
                <a:solidFill>
                  <a:srgbClr val="2E6B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35%</a:t>
            </a:r>
            <a:endParaRPr lang="en-US" sz="10666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731520" y="4206240"/>
            <a:ext cx="48768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467" b="1" kern="0" spc="267" dirty="0">
                <a:solidFill>
                  <a:srgbClr val="1A2E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EM CADA 3 TRABALHADORES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31520" y="4693920"/>
            <a:ext cx="4876800" cy="1341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467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Trabalha mais de 48 horas por semana — um marcador clássico de risco psicossocial estrutural.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339840" y="2194560"/>
            <a:ext cx="5425440" cy="4023360"/>
          </a:xfrm>
          <a:prstGeom prst="rect">
            <a:avLst/>
          </a:prstGeom>
          <a:solidFill>
            <a:srgbClr val="F0F4F4"/>
          </a:solidFill>
          <a:ln w="12700">
            <a:solidFill>
              <a:srgbClr val="E8EEE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339840" y="2194560"/>
            <a:ext cx="5425440" cy="121920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583680" y="2560320"/>
            <a:ext cx="4876800" cy="1584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0666" b="1" dirty="0">
                <a:solidFill>
                  <a:srgbClr val="C0392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23%</a:t>
            </a:r>
            <a:endParaRPr lang="en-US" sz="10666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583680" y="4206240"/>
            <a:ext cx="48768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467" b="1" kern="0" spc="267" dirty="0">
                <a:solidFill>
                  <a:srgbClr val="1A2E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EM CADA 4 TRABALHADORES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583680" y="4693920"/>
            <a:ext cx="4876800" cy="1341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/>
            <a:r>
              <a:rPr lang="en-US" sz="1467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Já sofreu violência ou assédio ao longo da vida profissional. Mulheres são as mais expostas.</a:t>
            </a:r>
            <a:endParaRPr lang="en-US" sz="1467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BF9C6D7-54A4-5C0E-125A-7C9FB2633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43"/>
            <a:ext cx="2066637" cy="7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2">
            <a:extLst>
              <a:ext uri="{FF2B5EF4-FFF2-40B4-BE49-F238E27FC236}">
                <a16:creationId xmlns:a16="http://schemas.microsoft.com/office/drawing/2014/main" id="{811A048E-FFFF-7C0E-8265-93E886BC0C5D}"/>
              </a:ext>
            </a:extLst>
          </p:cNvPr>
          <p:cNvSpPr/>
          <p:nvPr/>
        </p:nvSpPr>
        <p:spPr>
          <a:xfrm>
            <a:off x="2066638" y="177144"/>
            <a:ext cx="849212" cy="727456"/>
          </a:xfrm>
          <a:custGeom>
            <a:avLst/>
            <a:gdLst/>
            <a:ahLst/>
            <a:cxnLst/>
            <a:rect l="l" t="t" r="r" b="b"/>
            <a:pathLst>
              <a:path w="2506946" h="616291">
                <a:moveTo>
                  <a:pt x="0" y="0"/>
                </a:moveTo>
                <a:lnTo>
                  <a:pt x="2506946" y="0"/>
                </a:lnTo>
                <a:lnTo>
                  <a:pt x="2506946" y="616291"/>
                </a:lnTo>
                <a:lnTo>
                  <a:pt x="0" y="616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7227"/>
            </a:stretch>
          </a:blipFill>
        </p:spPr>
        <p:txBody>
          <a:bodyPr/>
          <a:lstStyle/>
          <a:p>
            <a:pPr defTabSz="1219170"/>
            <a:endParaRPr lang="en-GB" sz="2179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AF38BB-6156-3322-B0F2-ACD3230F2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907" y="5900421"/>
            <a:ext cx="2248093" cy="9575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6EBED1-8FB8-451D-9E82-DE16C7AB9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973" y="479502"/>
            <a:ext cx="1320984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94CA0E6-DEF6-6992-1FFA-3B1CF91792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38222"/>
          <a:stretch>
            <a:fillRect/>
          </a:stretch>
        </p:blipFill>
        <p:spPr>
          <a:xfrm>
            <a:off x="1" y="121920"/>
            <a:ext cx="12192000" cy="6715269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380929" y="83671"/>
            <a:ext cx="60960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400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BLOCO 3 · OS TRÊS NÍVEIS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7680" y="853440"/>
            <a:ext cx="1121664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37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Imagina uma cebola</a:t>
            </a:r>
            <a:endParaRPr lang="en-US" sz="3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87680" y="1584960"/>
            <a:ext cx="1121664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600" b="1" i="1" dirty="0">
                <a:solidFill>
                  <a:srgbClr val="1A2E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Risco psicossocial nasce em quatro camadas — e três delas são as que mais importam.</a:t>
            </a:r>
            <a:endParaRPr lang="en-US" sz="1600" b="1" dirty="0">
              <a:solidFill>
                <a:srgbClr val="1A2E35"/>
              </a:solidFill>
              <a:latin typeface="Aptos" panose="0211000402020202020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26720" y="2255520"/>
            <a:ext cx="5486400" cy="103632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48640" y="2316480"/>
            <a:ext cx="6096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3733" b="1" dirty="0">
                <a:solidFill>
                  <a:srgbClr val="5AADA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3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1219200" y="2316480"/>
            <a:ext cx="451104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867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 trabalho em si</a:t>
            </a:r>
            <a:endParaRPr lang="en-US" sz="18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1219200" y="2804160"/>
            <a:ext cx="45110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Características intrínsecas do cargo: exigências, alinhamento, desenho da tarefa.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426720" y="3474720"/>
            <a:ext cx="5486400" cy="1036320"/>
          </a:xfrm>
          <a:prstGeom prst="rect">
            <a:avLst/>
          </a:prstGeom>
          <a:solidFill>
            <a:srgbClr val="2E6B6E"/>
          </a:solidFill>
          <a:ln w="12700">
            <a:solidFill>
              <a:srgbClr val="2E6B6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48640" y="3535680"/>
            <a:ext cx="6096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3733" b="1" dirty="0">
                <a:solidFill>
                  <a:srgbClr val="5AADA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3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219200" y="3535680"/>
            <a:ext cx="451104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867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Como o trabalho é gerenciado</a:t>
            </a:r>
            <a:endParaRPr lang="en-US" sz="18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219200" y="4023360"/>
            <a:ext cx="45110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prática do dia a dia: clareza, autonomia, carga, supervisão.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426720" y="4693920"/>
            <a:ext cx="5486400" cy="1036320"/>
          </a:xfrm>
          <a:prstGeom prst="rect">
            <a:avLst/>
          </a:prstGeom>
          <a:solidFill>
            <a:srgbClr val="3D8A8E"/>
          </a:solidFill>
          <a:ln w="12700">
            <a:solidFill>
              <a:srgbClr val="3D8A8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48640" y="4754880"/>
            <a:ext cx="6096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3733" b="1" dirty="0">
                <a:solidFill>
                  <a:srgbClr val="5AADA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3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219200" y="4754880"/>
            <a:ext cx="451104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867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 políticas da empresa</a:t>
            </a:r>
            <a:endParaRPr lang="en-US" sz="186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219200" y="5242560"/>
            <a:ext cx="45110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Regras do jogo: contratos, jornada, vigilância digital, denúncias.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6339840" y="2255520"/>
            <a:ext cx="5425440" cy="3535680"/>
          </a:xfrm>
          <a:prstGeom prst="rect">
            <a:avLst/>
          </a:prstGeom>
          <a:solidFill>
            <a:srgbClr val="F0F4F4"/>
          </a:solidFill>
          <a:ln w="12700">
            <a:solidFill>
              <a:srgbClr val="E8EEE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583680" y="2499360"/>
            <a:ext cx="12192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3733" b="1" dirty="0">
                <a:solidFill>
                  <a:srgbClr val="6B8C8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04</a:t>
            </a:r>
            <a:endParaRPr lang="en-US" sz="3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583680" y="3291840"/>
            <a:ext cx="48768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21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Ambiente físico</a:t>
            </a:r>
            <a:endParaRPr lang="en-US" sz="21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583680" y="3962400"/>
            <a:ext cx="4876800" cy="1219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600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casca de fora — interage e amplifica todas as outras.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487680" y="6522720"/>
            <a:ext cx="11216640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200" b="1" i="1" dirty="0">
                <a:solidFill>
                  <a:srgbClr val="1A2E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Fonte: OIT — The psychosocial working environment (2026)</a:t>
            </a:r>
            <a:endParaRPr lang="en-US" sz="1200" b="1" dirty="0">
              <a:solidFill>
                <a:srgbClr val="1A2E35"/>
              </a:solidFill>
              <a:latin typeface="Aptos" panose="02110004020202020204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630AD5E-ACFB-A4A3-3D34-5B544E507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" y="145453"/>
            <a:ext cx="2066637" cy="7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12">
            <a:extLst>
              <a:ext uri="{FF2B5EF4-FFF2-40B4-BE49-F238E27FC236}">
                <a16:creationId xmlns:a16="http://schemas.microsoft.com/office/drawing/2014/main" id="{77CD65CE-583F-0CDD-219C-7503591C0E5A}"/>
              </a:ext>
            </a:extLst>
          </p:cNvPr>
          <p:cNvSpPr/>
          <p:nvPr/>
        </p:nvSpPr>
        <p:spPr>
          <a:xfrm>
            <a:off x="2137829" y="145455"/>
            <a:ext cx="849212" cy="727456"/>
          </a:xfrm>
          <a:custGeom>
            <a:avLst/>
            <a:gdLst/>
            <a:ahLst/>
            <a:cxnLst/>
            <a:rect l="l" t="t" r="r" b="b"/>
            <a:pathLst>
              <a:path w="2506946" h="616291">
                <a:moveTo>
                  <a:pt x="0" y="0"/>
                </a:moveTo>
                <a:lnTo>
                  <a:pt x="2506946" y="0"/>
                </a:lnTo>
                <a:lnTo>
                  <a:pt x="2506946" y="616291"/>
                </a:lnTo>
                <a:lnTo>
                  <a:pt x="0" y="616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7227"/>
            </a:stretch>
          </a:blipFill>
        </p:spPr>
        <p:txBody>
          <a:bodyPr/>
          <a:lstStyle/>
          <a:p>
            <a:pPr defTabSz="1219170"/>
            <a:endParaRPr lang="en-GB" sz="2179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575F6EC-D9D8-EE70-34D8-06E7767A1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907" y="5900421"/>
            <a:ext cx="2248093" cy="9575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067C21-424D-8D43-F7E5-771E248933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973" y="479502"/>
            <a:ext cx="1320984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ABAC3EB-E382-B8A4-9FE2-CB7D3DC0EE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6669"/>
          <a:stretch>
            <a:fillRect/>
          </a:stretch>
        </p:blipFill>
        <p:spPr>
          <a:xfrm>
            <a:off x="1" y="152400"/>
            <a:ext cx="12192000" cy="6675323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3710281" y="121920"/>
            <a:ext cx="97536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400" dirty="0">
                <a:solidFill>
                  <a:srgbClr val="5AAD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BLOCO 4 · COMO O CORPO E A EMPRESA QUEBRAM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7680" y="853440"/>
            <a:ext cx="1121664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37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 estresse não é o vilão. O crônico é.</a:t>
            </a:r>
            <a:endParaRPr lang="en-US" sz="37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87680" y="1889760"/>
            <a:ext cx="5303520" cy="4023360"/>
          </a:xfrm>
          <a:prstGeom prst="rect">
            <a:avLst/>
          </a:prstGeom>
          <a:solidFill>
            <a:srgbClr val="F0F4F4"/>
          </a:solidFill>
          <a:ln w="12700">
            <a:solidFill>
              <a:srgbClr val="E8EEE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87680" y="1889760"/>
            <a:ext cx="5303520" cy="146304"/>
          </a:xfrm>
          <a:prstGeom prst="rect">
            <a:avLst/>
          </a:prstGeom>
          <a:solidFill>
            <a:srgbClr val="2E6B6E"/>
          </a:solidFill>
          <a:ln w="12700">
            <a:solidFill>
              <a:srgbClr val="2E6B6E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731520" y="2072640"/>
            <a:ext cx="47548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267" dirty="0">
                <a:solidFill>
                  <a:srgbClr val="2E6B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PONTUAL · ÚTIL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731520" y="2499360"/>
            <a:ext cx="475488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2933" b="1" dirty="0">
                <a:solidFill>
                  <a:srgbClr val="1A2E3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Estresse curto</a:t>
            </a:r>
            <a:endParaRPr lang="en-US" sz="29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731520" y="3291840"/>
            <a:ext cx="4754880" cy="1828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600" dirty="0">
                <a:solidFill>
                  <a:srgbClr val="3D5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Antes de uma prova, antes de uma reunião importante. Bombeia adrenalina, foca a atenção. O corpo sobe, entrega, e desce.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400800" y="1889760"/>
            <a:ext cx="5303520" cy="402336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400800" y="1889760"/>
            <a:ext cx="5303520" cy="146304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644640" y="2072640"/>
            <a:ext cx="47548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333" b="1" kern="0" spc="267" dirty="0">
                <a:solidFill>
                  <a:srgbClr val="E74C3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CRÔNICO · TÓXICO</a:t>
            </a:r>
            <a:endParaRPr lang="en-US" sz="13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644640" y="2499360"/>
            <a:ext cx="475488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2933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Estresse que não vai embora</a:t>
            </a:r>
            <a:endParaRPr lang="en-US" sz="2933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644640" y="3352800"/>
            <a:ext cx="4754880" cy="1706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600" dirty="0">
                <a:solidFill>
                  <a:srgbClr val="E8EE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Cortisol e adrenalina elevados o tempo todo. O corpo nunca volta à linha de base. Vira inflamação contínua.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487680" y="6096000"/>
            <a:ext cx="11216640" cy="609600"/>
          </a:xfrm>
          <a:prstGeom prst="rect">
            <a:avLst/>
          </a:prstGeom>
          <a:solidFill>
            <a:srgbClr val="1A2E35"/>
          </a:solidFill>
          <a:ln w="12700">
            <a:solidFill>
              <a:srgbClr val="1A2E35"/>
            </a:solidFill>
            <a:prstDash val="solid"/>
          </a:ln>
        </p:spPr>
        <p:txBody>
          <a:bodyPr/>
          <a:lstStyle/>
          <a:p>
            <a:pPr defTabSz="1219170"/>
            <a:endParaRPr lang="en-GB" sz="24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31520" y="6193536"/>
            <a:ext cx="1072896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en-US" sz="1600" b="1" i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CONCEITO-CHAVE   Carga alostática: o corpo entra num estado de inflamação contínua.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96C6A5A-9936-B7FD-1E02-EB0F1878A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" y="145453"/>
            <a:ext cx="2066637" cy="7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2">
            <a:extLst>
              <a:ext uri="{FF2B5EF4-FFF2-40B4-BE49-F238E27FC236}">
                <a16:creationId xmlns:a16="http://schemas.microsoft.com/office/drawing/2014/main" id="{02766F7F-C2B7-8277-7F02-DEFA17D1BBE8}"/>
              </a:ext>
            </a:extLst>
          </p:cNvPr>
          <p:cNvSpPr/>
          <p:nvPr/>
        </p:nvSpPr>
        <p:spPr>
          <a:xfrm>
            <a:off x="2137829" y="145455"/>
            <a:ext cx="849212" cy="727456"/>
          </a:xfrm>
          <a:custGeom>
            <a:avLst/>
            <a:gdLst/>
            <a:ahLst/>
            <a:cxnLst/>
            <a:rect l="l" t="t" r="r" b="b"/>
            <a:pathLst>
              <a:path w="2506946" h="616291">
                <a:moveTo>
                  <a:pt x="0" y="0"/>
                </a:moveTo>
                <a:lnTo>
                  <a:pt x="2506946" y="0"/>
                </a:lnTo>
                <a:lnTo>
                  <a:pt x="2506946" y="616291"/>
                </a:lnTo>
                <a:lnTo>
                  <a:pt x="0" y="616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7227"/>
            </a:stretch>
          </a:blipFill>
        </p:spPr>
        <p:txBody>
          <a:bodyPr/>
          <a:lstStyle/>
          <a:p>
            <a:pPr defTabSz="1219170"/>
            <a:endParaRPr lang="en-GB" sz="2179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B2B994-30AE-F331-35DA-E97422D5D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907" y="5900421"/>
            <a:ext cx="2248093" cy="9575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5AF457-425C-43FB-EC82-198157F41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973" y="479502"/>
            <a:ext cx="1320984" cy="7240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3660</Words>
  <Application>Microsoft Office PowerPoint</Application>
  <PresentationFormat>Widescreen</PresentationFormat>
  <Paragraphs>426</Paragraphs>
  <Slides>58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3" baseType="lpstr">
      <vt:lpstr>Aptos</vt:lpstr>
      <vt:lpstr>Aptos Display</vt:lpstr>
      <vt:lpstr>Arial</vt:lpstr>
      <vt:lpstr>Calibri</vt:lpstr>
      <vt:lpstr>Garamond</vt:lpstr>
      <vt:lpstr>Georgia</vt:lpstr>
      <vt:lpstr>OpenSansRegular</vt:lpstr>
      <vt:lpstr>Overpass</vt:lpstr>
      <vt:lpstr>Palanquin</vt:lpstr>
      <vt:lpstr>PublicSans-Light</vt:lpstr>
      <vt:lpstr>Times New Roman</vt:lpstr>
      <vt:lpstr>Trebuchet MS</vt:lpstr>
      <vt:lpstr>Wingdings</vt:lpstr>
      <vt:lpstr>1_Office Theme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Contexto Brasileiro Panorama dos desafios de segurança e saúde ocupacional nos setores agrícola e cafeeiro</vt:lpstr>
      <vt:lpstr>PowerPoint Presentation</vt:lpstr>
      <vt:lpstr>PowerPoint Presentation</vt:lpstr>
      <vt:lpstr>Riscos Psicossociais nos Setores Agrícola e Cafeeiro – Agricultores/as e Trabalhadores/as Agrícolas</vt:lpstr>
      <vt:lpstr>PowerPoint Presentation</vt:lpstr>
      <vt:lpstr>PowerPoint Presentation</vt:lpstr>
      <vt:lpstr>O Desafio da Oferta de Serviços de Atenção Psicossocial e de Políticas ou Programas de Atendimento a Pessoas com Transtorno Mental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“Sem Informação não  há cidadania”</vt:lpstr>
      <vt:lpstr>PowerPoint Presentation</vt:lpstr>
      <vt:lpstr>PowerPoint Presentation</vt:lpstr>
      <vt:lpstr>Gerenciamento de Riscos Ocupacionais</vt:lpstr>
      <vt:lpstr>Guia de Informações sobre os Fatores de Riscos Psicossociais Relacionados ao Trabalho </vt:lpstr>
      <vt:lpstr>1.5.3.2 A organização deve:</vt:lpstr>
      <vt:lpstr>NR -01 -1.4.1 Cabe ao empregador:</vt:lpstr>
      <vt:lpstr>CIPA </vt:lpstr>
      <vt:lpstr>Manual de interpretação e aplicação da NR-1 GRO</vt:lpstr>
      <vt:lpstr>PowerPoint Presentation</vt:lpstr>
      <vt:lpstr>Riscos Psicossociais na Cafeicultura </vt:lpstr>
      <vt:lpstr>Riscos Psicossociais na Cafeicultura </vt:lpstr>
      <vt:lpstr>PowerPoint Presentation</vt:lpstr>
      <vt:lpstr>Exemplos de Fatores de Risco Psicossociais na Cafeicultura :</vt:lpstr>
      <vt:lpstr>Exemplos de Fatores de Risco Psicossociais na Cafeicultura :</vt:lpstr>
      <vt:lpstr>Exemplos de Fatores de Risco Psicossociais no Campo/ Cafeicultura :</vt:lpstr>
      <vt:lpstr>Exemplos de Fatores de Risco Psicossociais no Campo - “estressores ocupacionais” UFBA</vt:lpstr>
      <vt:lpstr>Orientações</vt:lpstr>
      <vt:lpstr>PowerPoint Presentation</vt:lpstr>
      <vt:lpstr>PowerPoint Presentation</vt:lpstr>
      <vt:lpstr>PowerPoint Presentation</vt:lpstr>
      <vt:lpstr>Enfrentamento aos Riscos Psicossociais Cafeicultura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Brandao, Juliana</dc:creator>
  <cp:lastModifiedBy>Brandao, Juliana</cp:lastModifiedBy>
  <cp:revision>1</cp:revision>
  <dcterms:created xsi:type="dcterms:W3CDTF">2026-05-25T14:11:32Z</dcterms:created>
  <dcterms:modified xsi:type="dcterms:W3CDTF">2026-05-25T14:13:23Z</dcterms:modified>
</cp:coreProperties>
</file>